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4"/>
  </p:notesMasterIdLst>
  <p:sldIdLst>
    <p:sldId id="26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</p:sldIdLst>
  <p:sldSz cx="14630400" cy="8229600"/>
  <p:notesSz cx="8229600" cy="14630400"/>
  <p:embeddedFontLst>
    <p:embeddedFont>
      <p:font typeface="Consolas" panose="020B0609020204030204" pitchFamily="49" charset="0"/>
      <p:regular r:id="rId25"/>
      <p:bold r:id="rId26"/>
      <p:italic r:id="rId27"/>
      <p:boldItalic r:id="rId28"/>
    </p:embeddedFont>
    <p:embeddedFont>
      <p:font typeface="DM Sans Medium" pitchFamily="2" charset="0"/>
      <p:regular r:id="rId29"/>
      <p:italic r:id="rId30"/>
    </p:embeddedFont>
    <p:embeddedFont>
      <p:font typeface="Inter" panose="02000503000000020004" pitchFamily="2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576" autoAdjust="0"/>
  </p:normalViewPr>
  <p:slideViewPr>
    <p:cSldViewPr snapToGrid="0" snapToObjects="1">
      <p:cViewPr>
        <p:scale>
          <a:sx n="66" d="100"/>
          <a:sy n="66" d="100"/>
        </p:scale>
        <p:origin x="134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2859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56.svg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21" Type="http://schemas.openxmlformats.org/officeDocument/2006/relationships/image" Target="../media/image64.sv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sv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svg"/><Relationship Id="rId10" Type="http://schemas.openxmlformats.org/officeDocument/2006/relationships/image" Target="../media/image53.svg"/><Relationship Id="rId19" Type="http://schemas.openxmlformats.org/officeDocument/2006/relationships/image" Target="../media/image62.svg"/><Relationship Id="rId4" Type="http://schemas.openxmlformats.org/officeDocument/2006/relationships/image" Target="../media/image47.sv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svg"/><Relationship Id="rId7" Type="http://schemas.openxmlformats.org/officeDocument/2006/relationships/image" Target="../media/image70.svg"/><Relationship Id="rId12" Type="http://schemas.openxmlformats.org/officeDocument/2006/relationships/image" Target="../media/image7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4.svg"/><Relationship Id="rId5" Type="http://schemas.openxmlformats.org/officeDocument/2006/relationships/image" Target="../media/image68.sv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svg"/><Relationship Id="rId7" Type="http://schemas.openxmlformats.org/officeDocument/2006/relationships/image" Target="../media/image81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26" Type="http://schemas.openxmlformats.org/officeDocument/2006/relationships/image" Target="../media/image26.sv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24" Type="http://schemas.openxmlformats.org/officeDocument/2006/relationships/image" Target="../media/image24.sv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svg"/><Relationship Id="rId19" Type="http://schemas.openxmlformats.org/officeDocument/2006/relationships/image" Target="../media/image19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2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7" Type="http://schemas.openxmlformats.org/officeDocument/2006/relationships/image" Target="../media/image97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svg"/><Relationship Id="rId4" Type="http://schemas.openxmlformats.org/officeDocument/2006/relationships/image" Target="../media/image9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svg"/><Relationship Id="rId3" Type="http://schemas.openxmlformats.org/officeDocument/2006/relationships/image" Target="../media/image66.svg"/><Relationship Id="rId7" Type="http://schemas.openxmlformats.org/officeDocument/2006/relationships/image" Target="../media/image101.svg"/><Relationship Id="rId12" Type="http://schemas.openxmlformats.org/officeDocument/2006/relationships/image" Target="../media/image10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05.svg"/><Relationship Id="rId5" Type="http://schemas.openxmlformats.org/officeDocument/2006/relationships/image" Target="../media/image99.sv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and a cup of coffee">
            <a:extLst>
              <a:ext uri="{FF2B5EF4-FFF2-40B4-BE49-F238E27FC236}">
                <a16:creationId xmlns:a16="http://schemas.microsoft.com/office/drawing/2014/main" id="{FB53553A-0E57-D9B6-49FA-BE9942116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7296" y="0"/>
            <a:ext cx="10972800" cy="8229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E21BAD-37F1-BA53-8CBE-1389CD8AD7CA}"/>
              </a:ext>
            </a:extLst>
          </p:cNvPr>
          <p:cNvSpPr/>
          <p:nvPr/>
        </p:nvSpPr>
        <p:spPr>
          <a:xfrm>
            <a:off x="10085505" y="0"/>
            <a:ext cx="5432190" cy="8229600"/>
          </a:xfrm>
          <a:prstGeom prst="rect">
            <a:avLst/>
          </a:prstGeom>
          <a:solidFill>
            <a:srgbClr val="060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361462EE-A9CD-69A2-5164-097ED8E72483}"/>
              </a:ext>
            </a:extLst>
          </p:cNvPr>
          <p:cNvSpPr txBox="1"/>
          <p:nvPr/>
        </p:nvSpPr>
        <p:spPr>
          <a:xfrm>
            <a:off x="7794849" y="1195721"/>
            <a:ext cx="6346609" cy="1865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4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Welcome to Application of</a:t>
            </a:r>
          </a:p>
          <a:p>
            <a:r>
              <a:rPr lang="en-US" sz="384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Programming Language-P</a:t>
            </a:r>
          </a:p>
          <a:p>
            <a:r>
              <a:rPr lang="en-US" sz="384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Project Presentation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D674DAC1-948F-B603-11A9-C09FC6FF6EF5}"/>
              </a:ext>
            </a:extLst>
          </p:cNvPr>
          <p:cNvSpPr txBox="1"/>
          <p:nvPr/>
        </p:nvSpPr>
        <p:spPr>
          <a:xfrm>
            <a:off x="7794848" y="3103625"/>
            <a:ext cx="6069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Professor SEJAN MOHAMMAD ABRAR SHAKIL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454FDD0C-D5D6-BE63-B64E-D86D64FF154D}"/>
              </a:ext>
            </a:extLst>
          </p:cNvPr>
          <p:cNvSpPr txBox="1"/>
          <p:nvPr/>
        </p:nvSpPr>
        <p:spPr>
          <a:xfrm>
            <a:off x="7794848" y="3580981"/>
            <a:ext cx="6069331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2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Date: 09 December 2025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5E0ECB-0ED1-9A40-C967-975B8FC5E8D6}"/>
              </a:ext>
            </a:extLst>
          </p:cNvPr>
          <p:cNvSpPr/>
          <p:nvPr/>
        </p:nvSpPr>
        <p:spPr>
          <a:xfrm>
            <a:off x="3904815" y="7280910"/>
            <a:ext cx="1383030" cy="297180"/>
          </a:xfrm>
          <a:prstGeom prst="rect">
            <a:avLst/>
          </a:prstGeom>
          <a:solidFill>
            <a:srgbClr val="060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C96E23-1CA6-7794-C353-903916F80F83}"/>
              </a:ext>
            </a:extLst>
          </p:cNvPr>
          <p:cNvCxnSpPr>
            <a:cxnSpLocks/>
          </p:cNvCxnSpPr>
          <p:nvPr/>
        </p:nvCxnSpPr>
        <p:spPr>
          <a:xfrm>
            <a:off x="7711004" y="1329149"/>
            <a:ext cx="0" cy="2590579"/>
          </a:xfrm>
          <a:prstGeom prst="line">
            <a:avLst/>
          </a:prstGeom>
          <a:ln w="57150">
            <a:solidFill>
              <a:srgbClr val="3B078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231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324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8. Live Demonstration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396835" y="640675"/>
            <a:ext cx="2216706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🖥️</a:t>
            </a:r>
            <a:r>
              <a:rPr lang="en-US" sz="1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Application Screenshots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396835" y="898684"/>
            <a:ext cx="1553170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Main Window Overview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396835" y="1245870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main application window provides an intuitive interface for all core grade management tasks:</a:t>
            </a:r>
            <a:endParaRPr lang="en-US" sz="850" dirty="0"/>
          </a:p>
        </p:txBody>
      </p:sp>
      <p:sp>
        <p:nvSpPr>
          <p:cNvPr id="6" name="Shape 4"/>
          <p:cNvSpPr/>
          <p:nvPr/>
        </p:nvSpPr>
        <p:spPr>
          <a:xfrm>
            <a:off x="396835" y="1724858"/>
            <a:ext cx="6861691" cy="838676"/>
          </a:xfrm>
          <a:prstGeom prst="roundRect">
            <a:avLst>
              <a:gd name="adj" fmla="val 8722"/>
            </a:avLst>
          </a:prstGeom>
          <a:solidFill>
            <a:srgbClr val="F9F8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396835" y="1709618"/>
            <a:ext cx="6861691" cy="60960"/>
          </a:xfrm>
          <a:prstGeom prst="roundRect">
            <a:avLst>
              <a:gd name="adj" fmla="val 27907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3657540" y="1554837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9577" y="1656755"/>
            <a:ext cx="136088" cy="136088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525423" y="200834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Student List Table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525423" y="2253496"/>
            <a:ext cx="6604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Color-coded rows for quick grade identification.</a:t>
            </a:r>
            <a:endParaRPr lang="en-US" sz="850" dirty="0"/>
          </a:p>
        </p:txBody>
      </p:sp>
      <p:sp>
        <p:nvSpPr>
          <p:cNvPr id="12" name="Shape 9"/>
          <p:cNvSpPr/>
          <p:nvPr/>
        </p:nvSpPr>
        <p:spPr>
          <a:xfrm>
            <a:off x="7371876" y="1721723"/>
            <a:ext cx="6861691" cy="838676"/>
          </a:xfrm>
          <a:prstGeom prst="roundRect">
            <a:avLst>
              <a:gd name="adj" fmla="val 8722"/>
            </a:avLst>
          </a:prstGeom>
          <a:solidFill>
            <a:srgbClr val="F9F8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7371876" y="1706483"/>
            <a:ext cx="6861691" cy="60960"/>
          </a:xfrm>
          <a:prstGeom prst="roundRect">
            <a:avLst>
              <a:gd name="adj" fmla="val 27907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10632581" y="1551702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34617" y="1653620"/>
            <a:ext cx="136088" cy="136088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7500463" y="200521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Input Form</a:t>
            </a:r>
            <a:endParaRPr lang="en-US" sz="1100" dirty="0"/>
          </a:p>
        </p:txBody>
      </p:sp>
      <p:sp>
        <p:nvSpPr>
          <p:cNvPr id="17" name="Text 13"/>
          <p:cNvSpPr/>
          <p:nvPr/>
        </p:nvSpPr>
        <p:spPr>
          <a:xfrm>
            <a:off x="7500463" y="2250361"/>
            <a:ext cx="6604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Located on the left for easy data entry.</a:t>
            </a:r>
            <a:endParaRPr lang="en-US" sz="850" dirty="0"/>
          </a:p>
        </p:txBody>
      </p:sp>
      <p:sp>
        <p:nvSpPr>
          <p:cNvPr id="18" name="Shape 14"/>
          <p:cNvSpPr/>
          <p:nvPr/>
        </p:nvSpPr>
        <p:spPr>
          <a:xfrm>
            <a:off x="396835" y="2846903"/>
            <a:ext cx="6861691" cy="838676"/>
          </a:xfrm>
          <a:prstGeom prst="roundRect">
            <a:avLst>
              <a:gd name="adj" fmla="val 8722"/>
            </a:avLst>
          </a:prstGeom>
          <a:solidFill>
            <a:srgbClr val="F9F8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5"/>
          <p:cNvSpPr/>
          <p:nvPr/>
        </p:nvSpPr>
        <p:spPr>
          <a:xfrm>
            <a:off x="396835" y="2831663"/>
            <a:ext cx="6861691" cy="60960"/>
          </a:xfrm>
          <a:prstGeom prst="roundRect">
            <a:avLst>
              <a:gd name="adj" fmla="val 27907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6"/>
          <p:cNvSpPr/>
          <p:nvPr/>
        </p:nvSpPr>
        <p:spPr>
          <a:xfrm>
            <a:off x="3657540" y="2676882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1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59577" y="2778800"/>
            <a:ext cx="136088" cy="136088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525423" y="313039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Accessible Menu Bar</a:t>
            </a:r>
            <a:endParaRPr lang="en-US" sz="1100" dirty="0"/>
          </a:p>
        </p:txBody>
      </p:sp>
      <p:sp>
        <p:nvSpPr>
          <p:cNvPr id="23" name="Text 18"/>
          <p:cNvSpPr/>
          <p:nvPr/>
        </p:nvSpPr>
        <p:spPr>
          <a:xfrm>
            <a:off x="525423" y="3375541"/>
            <a:ext cx="6604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 the top for various actions and comprehensive control.</a:t>
            </a:r>
            <a:endParaRPr lang="en-US" sz="850" dirty="0"/>
          </a:p>
        </p:txBody>
      </p:sp>
      <p:sp>
        <p:nvSpPr>
          <p:cNvPr id="24" name="Shape 19"/>
          <p:cNvSpPr/>
          <p:nvPr/>
        </p:nvSpPr>
        <p:spPr>
          <a:xfrm>
            <a:off x="7371876" y="2843768"/>
            <a:ext cx="6861691" cy="838676"/>
          </a:xfrm>
          <a:prstGeom prst="roundRect">
            <a:avLst>
              <a:gd name="adj" fmla="val 8722"/>
            </a:avLst>
          </a:prstGeom>
          <a:solidFill>
            <a:srgbClr val="F9F8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0"/>
          <p:cNvSpPr/>
          <p:nvPr/>
        </p:nvSpPr>
        <p:spPr>
          <a:xfrm>
            <a:off x="7371876" y="2828528"/>
            <a:ext cx="6861691" cy="60960"/>
          </a:xfrm>
          <a:prstGeom prst="roundRect">
            <a:avLst>
              <a:gd name="adj" fmla="val 27907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1"/>
          <p:cNvSpPr/>
          <p:nvPr/>
        </p:nvSpPr>
        <p:spPr>
          <a:xfrm>
            <a:off x="10632581" y="2673747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7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4617" y="2775665"/>
            <a:ext cx="136088" cy="136088"/>
          </a:xfrm>
          <a:prstGeom prst="rect">
            <a:avLst/>
          </a:prstGeom>
        </p:spPr>
      </p:pic>
      <p:sp>
        <p:nvSpPr>
          <p:cNvPr id="28" name="Text 22"/>
          <p:cNvSpPr/>
          <p:nvPr/>
        </p:nvSpPr>
        <p:spPr>
          <a:xfrm>
            <a:off x="7500463" y="312725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Live Statistics Panel</a:t>
            </a:r>
            <a:endParaRPr lang="en-US" sz="1100" dirty="0"/>
          </a:p>
        </p:txBody>
      </p:sp>
      <p:sp>
        <p:nvSpPr>
          <p:cNvPr id="29" name="Text 23"/>
          <p:cNvSpPr/>
          <p:nvPr/>
        </p:nvSpPr>
        <p:spPr>
          <a:xfrm>
            <a:off x="7500463" y="3372406"/>
            <a:ext cx="6604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 the bottom for instant insights and real-time monitoring.</a:t>
            </a:r>
            <a:endParaRPr lang="en-US" sz="850" dirty="0"/>
          </a:p>
        </p:txBody>
      </p:sp>
      <p:pic>
        <p:nvPicPr>
          <p:cNvPr id="32" name="Image 4" descr="preencoded.png"/>
          <p:cNvPicPr>
            <a:picLocks noChangeAspect="1"/>
          </p:cNvPicPr>
          <p:nvPr/>
        </p:nvPicPr>
        <p:blipFill>
          <a:blip r:embed="rId11"/>
          <a:srcRect b="5470"/>
          <a:stretch>
            <a:fillRect/>
          </a:stretch>
        </p:blipFill>
        <p:spPr>
          <a:xfrm>
            <a:off x="4009015" y="3853670"/>
            <a:ext cx="6861690" cy="4053965"/>
          </a:xfrm>
          <a:prstGeom prst="rect">
            <a:avLst/>
          </a:prstGeom>
        </p:spPr>
      </p:pic>
      <p:sp>
        <p:nvSpPr>
          <p:cNvPr id="33" name="Text 26"/>
          <p:cNvSpPr/>
          <p:nvPr/>
        </p:nvSpPr>
        <p:spPr>
          <a:xfrm>
            <a:off x="396835" y="13248918"/>
            <a:ext cx="1993821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Elements of the Interface:</a:t>
            </a:r>
            <a:endParaRPr lang="en-US" sz="1100" dirty="0"/>
          </a:p>
        </p:txBody>
      </p:sp>
      <p:pic>
        <p:nvPicPr>
          <p:cNvPr id="34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6835" y="13596104"/>
            <a:ext cx="283488" cy="283488"/>
          </a:xfrm>
          <a:prstGeom prst="rect">
            <a:avLst/>
          </a:prstGeom>
        </p:spPr>
      </p:pic>
      <p:sp>
        <p:nvSpPr>
          <p:cNvPr id="35" name="Text 27"/>
          <p:cNvSpPr/>
          <p:nvPr/>
        </p:nvSpPr>
        <p:spPr>
          <a:xfrm>
            <a:off x="396835" y="1402127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Menu Bar</a:t>
            </a:r>
            <a:endParaRPr lang="en-US" sz="1100" dirty="0"/>
          </a:p>
        </p:txBody>
      </p:sp>
      <p:sp>
        <p:nvSpPr>
          <p:cNvPr id="36" name="Text 28"/>
          <p:cNvSpPr/>
          <p:nvPr/>
        </p:nvSpPr>
        <p:spPr>
          <a:xfrm>
            <a:off x="396835" y="14266426"/>
            <a:ext cx="45177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(File, Edit, View, Help) for comprehensive control over the application.</a:t>
            </a:r>
            <a:endParaRPr lang="en-US" sz="850" dirty="0"/>
          </a:p>
        </p:txBody>
      </p:sp>
      <p:pic>
        <p:nvPicPr>
          <p:cNvPr id="37" name="Image 6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56227" y="13596104"/>
            <a:ext cx="283488" cy="283488"/>
          </a:xfrm>
          <a:prstGeom prst="rect">
            <a:avLst/>
          </a:prstGeom>
        </p:spPr>
      </p:pic>
      <p:sp>
        <p:nvSpPr>
          <p:cNvPr id="38" name="Text 29"/>
          <p:cNvSpPr/>
          <p:nvPr/>
        </p:nvSpPr>
        <p:spPr>
          <a:xfrm>
            <a:off x="5056227" y="1402127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Input Form</a:t>
            </a:r>
            <a:endParaRPr lang="en-US" sz="1100" dirty="0"/>
          </a:p>
        </p:txBody>
      </p:sp>
      <p:sp>
        <p:nvSpPr>
          <p:cNvPr id="39" name="Text 30"/>
          <p:cNvSpPr/>
          <p:nvPr/>
        </p:nvSpPr>
        <p:spPr>
          <a:xfrm>
            <a:off x="5056227" y="14266426"/>
            <a:ext cx="451782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(ID, Name, Subject marks) designed for efficient data input.</a:t>
            </a:r>
            <a:endParaRPr lang="en-US" sz="850" dirty="0"/>
          </a:p>
        </p:txBody>
      </p:sp>
      <p:pic>
        <p:nvPicPr>
          <p:cNvPr id="40" name="Image 7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715738" y="13596104"/>
            <a:ext cx="283488" cy="283488"/>
          </a:xfrm>
          <a:prstGeom prst="rect">
            <a:avLst/>
          </a:prstGeom>
        </p:spPr>
      </p:pic>
      <p:sp>
        <p:nvSpPr>
          <p:cNvPr id="41" name="Text 31"/>
          <p:cNvSpPr/>
          <p:nvPr/>
        </p:nvSpPr>
        <p:spPr>
          <a:xfrm>
            <a:off x="9715738" y="1402127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Action Buttons</a:t>
            </a:r>
            <a:endParaRPr lang="en-US" sz="1100" dirty="0"/>
          </a:p>
        </p:txBody>
      </p:sp>
      <p:sp>
        <p:nvSpPr>
          <p:cNvPr id="42" name="Text 32"/>
          <p:cNvSpPr/>
          <p:nvPr/>
        </p:nvSpPr>
        <p:spPr>
          <a:xfrm>
            <a:off x="9715738" y="14266426"/>
            <a:ext cx="45177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(Add, Update, Delete, Search, Clear) for quick and responsive operations.</a:t>
            </a:r>
            <a:endParaRPr lang="en-US" sz="850" dirty="0"/>
          </a:p>
        </p:txBody>
      </p:sp>
      <p:pic>
        <p:nvPicPr>
          <p:cNvPr id="43" name="Image 8" descr="preencoded.png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6835" y="14674691"/>
            <a:ext cx="283488" cy="283488"/>
          </a:xfrm>
          <a:prstGeom prst="rect">
            <a:avLst/>
          </a:prstGeom>
        </p:spPr>
      </p:pic>
      <p:sp>
        <p:nvSpPr>
          <p:cNvPr id="44" name="Text 33"/>
          <p:cNvSpPr/>
          <p:nvPr/>
        </p:nvSpPr>
        <p:spPr>
          <a:xfrm>
            <a:off x="396835" y="1509986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Student Table</a:t>
            </a:r>
            <a:endParaRPr lang="en-US" sz="1100" dirty="0"/>
          </a:p>
        </p:txBody>
      </p:sp>
      <p:sp>
        <p:nvSpPr>
          <p:cNvPr id="45" name="Text 34"/>
          <p:cNvSpPr/>
          <p:nvPr/>
        </p:nvSpPr>
        <p:spPr>
          <a:xfrm>
            <a:off x="396835" y="15345013"/>
            <a:ext cx="45177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Features auto-hide scrollbars for clear data visualization without clutter.</a:t>
            </a:r>
            <a:endParaRPr lang="en-US" sz="850" dirty="0"/>
          </a:p>
        </p:txBody>
      </p:sp>
      <p:pic>
        <p:nvPicPr>
          <p:cNvPr id="46" name="Image 9" descr="preencoded.png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056227" y="14674691"/>
            <a:ext cx="283488" cy="283488"/>
          </a:xfrm>
          <a:prstGeom prst="rect">
            <a:avLst/>
          </a:prstGeom>
        </p:spPr>
      </p:pic>
      <p:sp>
        <p:nvSpPr>
          <p:cNvPr id="47" name="Text 35"/>
          <p:cNvSpPr/>
          <p:nvPr/>
        </p:nvSpPr>
        <p:spPr>
          <a:xfrm>
            <a:off x="5056227" y="1509986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Live Statistics</a:t>
            </a:r>
            <a:endParaRPr lang="en-US" sz="1100" dirty="0"/>
          </a:p>
        </p:txBody>
      </p:sp>
      <p:sp>
        <p:nvSpPr>
          <p:cNvPr id="48" name="Text 36"/>
          <p:cNvSpPr/>
          <p:nvPr/>
        </p:nvSpPr>
        <p:spPr>
          <a:xfrm>
            <a:off x="5056227" y="15345013"/>
            <a:ext cx="451782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(Class Average, Top Student, Total Count) providing real-time data monitoring.</a:t>
            </a:r>
            <a:endParaRPr lang="en-US" sz="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5C9CA7CB-D43A-72FC-38F3-13802D1F26B3}"/>
              </a:ext>
            </a:extLst>
          </p:cNvPr>
          <p:cNvSpPr/>
          <p:nvPr/>
        </p:nvSpPr>
        <p:spPr>
          <a:xfrm>
            <a:off x="620673" y="717292"/>
            <a:ext cx="5792272" cy="554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Adding Student Information</a:t>
            </a:r>
            <a:endParaRPr lang="en-US" sz="34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E96FD707-5527-C81A-30D9-8768D0D3A2E3}"/>
              </a:ext>
            </a:extLst>
          </p:cNvPr>
          <p:cNvSpPr/>
          <p:nvPr/>
        </p:nvSpPr>
        <p:spPr>
          <a:xfrm>
            <a:off x="620673" y="1626096"/>
            <a:ext cx="13389054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section demonstrates the interactive "Add Student" dialog, showcasing data entry, validation, and automated result calculation upon submission.</a:t>
            </a:r>
            <a:endParaRPr lang="en-US" sz="135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2F6DC8D6-C118-D7B8-2C99-D1D9F1F923BB}"/>
              </a:ext>
            </a:extLst>
          </p:cNvPr>
          <p:cNvSpPr/>
          <p:nvPr/>
        </p:nvSpPr>
        <p:spPr>
          <a:xfrm>
            <a:off x="620673" y="2175689"/>
            <a:ext cx="3162300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Demonstration Workflow:</a:t>
            </a:r>
            <a:endParaRPr lang="en-US" sz="2050" dirty="0"/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1BF5B759-39C5-DCBA-5D80-4BDA30B89CFB}"/>
              </a:ext>
            </a:extLst>
          </p:cNvPr>
          <p:cNvSpPr/>
          <p:nvPr/>
        </p:nvSpPr>
        <p:spPr>
          <a:xfrm>
            <a:off x="891222" y="2704087"/>
            <a:ext cx="4078724" cy="177284"/>
          </a:xfrm>
          <a:prstGeom prst="roundRect">
            <a:avLst>
              <a:gd name="adj" fmla="val 15005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 sz="1200"/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3AC99DAE-2B99-91A6-E2A6-3F1704AA29DD}"/>
              </a:ext>
            </a:extLst>
          </p:cNvPr>
          <p:cNvSpPr/>
          <p:nvPr/>
        </p:nvSpPr>
        <p:spPr>
          <a:xfrm>
            <a:off x="625237" y="2526803"/>
            <a:ext cx="531971" cy="531971"/>
          </a:xfrm>
          <a:prstGeom prst="roundRect">
            <a:avLst>
              <a:gd name="adj" fmla="val 85945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 sz="1200"/>
          </a:p>
        </p:txBody>
      </p:sp>
      <p:pic>
        <p:nvPicPr>
          <p:cNvPr id="9" name="Image 0">
            <a:extLst>
              <a:ext uri="{FF2B5EF4-FFF2-40B4-BE49-F238E27FC236}">
                <a16:creationId xmlns:a16="http://schemas.microsoft.com/office/drawing/2014/main" id="{F3162813-3185-2829-9657-F1010A849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8230" y="2659796"/>
            <a:ext cx="265986" cy="265986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821ACF1C-6937-1ECD-D268-4B5605E10AD7}"/>
              </a:ext>
            </a:extLst>
          </p:cNvPr>
          <p:cNvSpPr/>
          <p:nvPr/>
        </p:nvSpPr>
        <p:spPr>
          <a:xfrm>
            <a:off x="802521" y="3093818"/>
            <a:ext cx="2216706" cy="27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150"/>
              </a:lnSpc>
              <a:buNone/>
            </a:pPr>
            <a:r>
              <a:rPr lang="en-US" sz="1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Enter Student ID</a:t>
            </a:r>
            <a:endParaRPr lang="en-US" sz="120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C316A6F8-6BA4-6A88-6C56-5922F273C776}"/>
              </a:ext>
            </a:extLst>
          </p:cNvPr>
          <p:cNvSpPr/>
          <p:nvPr/>
        </p:nvSpPr>
        <p:spPr>
          <a:xfrm>
            <a:off x="802521" y="3477200"/>
            <a:ext cx="3990261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0"/>
              </a:lnSpc>
              <a:buNone/>
            </a:pP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a unique identifier to register each student in the system.</a:t>
            </a:r>
            <a:endParaRPr lang="en-US" sz="1050" dirty="0"/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7303AFE3-1B25-3B26-3FE0-9D508C4E2007}"/>
              </a:ext>
            </a:extLst>
          </p:cNvPr>
          <p:cNvSpPr/>
          <p:nvPr/>
        </p:nvSpPr>
        <p:spPr>
          <a:xfrm>
            <a:off x="831175" y="4338021"/>
            <a:ext cx="4078724" cy="177284"/>
          </a:xfrm>
          <a:prstGeom prst="roundRect">
            <a:avLst>
              <a:gd name="adj" fmla="val 15005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 sz="1200"/>
          </a:p>
        </p:txBody>
      </p:sp>
      <p:sp>
        <p:nvSpPr>
          <p:cNvPr id="13" name="Shape 8">
            <a:extLst>
              <a:ext uri="{FF2B5EF4-FFF2-40B4-BE49-F238E27FC236}">
                <a16:creationId xmlns:a16="http://schemas.microsoft.com/office/drawing/2014/main" id="{999B129F-2968-AD2B-7F17-A291E5CC3043}"/>
              </a:ext>
            </a:extLst>
          </p:cNvPr>
          <p:cNvSpPr/>
          <p:nvPr/>
        </p:nvSpPr>
        <p:spPr>
          <a:xfrm>
            <a:off x="565190" y="4160737"/>
            <a:ext cx="531971" cy="531971"/>
          </a:xfrm>
          <a:prstGeom prst="roundRect">
            <a:avLst>
              <a:gd name="adj" fmla="val 85945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 sz="1200"/>
          </a:p>
        </p:txBody>
      </p:sp>
      <p:pic>
        <p:nvPicPr>
          <p:cNvPr id="14" name="Image 1">
            <a:extLst>
              <a:ext uri="{FF2B5EF4-FFF2-40B4-BE49-F238E27FC236}">
                <a16:creationId xmlns:a16="http://schemas.microsoft.com/office/drawing/2014/main" id="{E160A190-FB76-26D5-27E4-0F6C6AE7C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182" y="4293730"/>
            <a:ext cx="265986" cy="265986"/>
          </a:xfrm>
          <a:prstGeom prst="rect">
            <a:avLst/>
          </a:prstGeom>
        </p:spPr>
      </p:pic>
      <p:sp>
        <p:nvSpPr>
          <p:cNvPr id="15" name="Text 9">
            <a:extLst>
              <a:ext uri="{FF2B5EF4-FFF2-40B4-BE49-F238E27FC236}">
                <a16:creationId xmlns:a16="http://schemas.microsoft.com/office/drawing/2014/main" id="{E58B8BAB-3C2D-F252-ACC0-CC2F8F0CB9C5}"/>
              </a:ext>
            </a:extLst>
          </p:cNvPr>
          <p:cNvSpPr/>
          <p:nvPr/>
        </p:nvSpPr>
        <p:spPr>
          <a:xfrm>
            <a:off x="742474" y="4869993"/>
            <a:ext cx="2216706" cy="27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150"/>
              </a:lnSpc>
              <a:buNone/>
            </a:pPr>
            <a:r>
              <a:rPr lang="en-US" sz="1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Input Student Name</a:t>
            </a:r>
            <a:endParaRPr lang="en-US" sz="1200" dirty="0"/>
          </a:p>
        </p:txBody>
      </p:sp>
      <p:sp>
        <p:nvSpPr>
          <p:cNvPr id="16" name="Text 10">
            <a:extLst>
              <a:ext uri="{FF2B5EF4-FFF2-40B4-BE49-F238E27FC236}">
                <a16:creationId xmlns:a16="http://schemas.microsoft.com/office/drawing/2014/main" id="{032A2D18-11B2-963D-3A73-4BA10FECF83D}"/>
              </a:ext>
            </a:extLst>
          </p:cNvPr>
          <p:cNvSpPr/>
          <p:nvPr/>
        </p:nvSpPr>
        <p:spPr>
          <a:xfrm>
            <a:off x="742474" y="5253374"/>
            <a:ext cx="3990261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0"/>
              </a:lnSpc>
              <a:buNone/>
            </a:pP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Record the student's full name for accurate identification.</a:t>
            </a:r>
            <a:endParaRPr lang="en-US" sz="1050" dirty="0"/>
          </a:p>
        </p:txBody>
      </p:sp>
      <p:sp>
        <p:nvSpPr>
          <p:cNvPr id="17" name="Shape 11">
            <a:extLst>
              <a:ext uri="{FF2B5EF4-FFF2-40B4-BE49-F238E27FC236}">
                <a16:creationId xmlns:a16="http://schemas.microsoft.com/office/drawing/2014/main" id="{06A07BF7-F412-31AA-DE40-2A0D61F218EF}"/>
              </a:ext>
            </a:extLst>
          </p:cNvPr>
          <p:cNvSpPr/>
          <p:nvPr/>
        </p:nvSpPr>
        <p:spPr>
          <a:xfrm>
            <a:off x="831176" y="6146363"/>
            <a:ext cx="4078724" cy="177284"/>
          </a:xfrm>
          <a:prstGeom prst="roundRect">
            <a:avLst>
              <a:gd name="adj" fmla="val 15005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 sz="1200"/>
          </a:p>
        </p:txBody>
      </p:sp>
      <p:sp>
        <p:nvSpPr>
          <p:cNvPr id="18" name="Shape 12">
            <a:extLst>
              <a:ext uri="{FF2B5EF4-FFF2-40B4-BE49-F238E27FC236}">
                <a16:creationId xmlns:a16="http://schemas.microsoft.com/office/drawing/2014/main" id="{6ED6C56A-0DE7-F8D7-23AD-7E78E6E95E19}"/>
              </a:ext>
            </a:extLst>
          </p:cNvPr>
          <p:cNvSpPr/>
          <p:nvPr/>
        </p:nvSpPr>
        <p:spPr>
          <a:xfrm>
            <a:off x="565190" y="5969079"/>
            <a:ext cx="531971" cy="531971"/>
          </a:xfrm>
          <a:prstGeom prst="roundRect">
            <a:avLst>
              <a:gd name="adj" fmla="val 85945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 sz="1200"/>
          </a:p>
        </p:txBody>
      </p:sp>
      <p:pic>
        <p:nvPicPr>
          <p:cNvPr id="19" name="Image 2">
            <a:extLst>
              <a:ext uri="{FF2B5EF4-FFF2-40B4-BE49-F238E27FC236}">
                <a16:creationId xmlns:a16="http://schemas.microsoft.com/office/drawing/2014/main" id="{29BBC568-94EC-A49F-E6DE-E9288259FA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183" y="6102072"/>
            <a:ext cx="265986" cy="265986"/>
          </a:xfrm>
          <a:prstGeom prst="rect">
            <a:avLst/>
          </a:prstGeom>
        </p:spPr>
      </p:pic>
      <p:sp>
        <p:nvSpPr>
          <p:cNvPr id="20" name="Text 13">
            <a:extLst>
              <a:ext uri="{FF2B5EF4-FFF2-40B4-BE49-F238E27FC236}">
                <a16:creationId xmlns:a16="http://schemas.microsoft.com/office/drawing/2014/main" id="{2C6D3BCA-9EB9-3923-6817-7AB204B36461}"/>
              </a:ext>
            </a:extLst>
          </p:cNvPr>
          <p:cNvSpPr/>
          <p:nvPr/>
        </p:nvSpPr>
        <p:spPr>
          <a:xfrm>
            <a:off x="742475" y="6678334"/>
            <a:ext cx="2276237" cy="27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150"/>
              </a:lnSpc>
              <a:buNone/>
            </a:pPr>
            <a:r>
              <a:rPr lang="en-US" sz="1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Record Subject Marks</a:t>
            </a:r>
            <a:endParaRPr lang="en-US" sz="1200" dirty="0"/>
          </a:p>
        </p:txBody>
      </p:sp>
      <p:sp>
        <p:nvSpPr>
          <p:cNvPr id="21" name="Text 14">
            <a:extLst>
              <a:ext uri="{FF2B5EF4-FFF2-40B4-BE49-F238E27FC236}">
                <a16:creationId xmlns:a16="http://schemas.microsoft.com/office/drawing/2014/main" id="{4D2ED3FB-F566-0C6F-76FD-CEAFD86B8864}"/>
              </a:ext>
            </a:extLst>
          </p:cNvPr>
          <p:cNvSpPr/>
          <p:nvPr/>
        </p:nvSpPr>
        <p:spPr>
          <a:xfrm>
            <a:off x="742475" y="7061715"/>
            <a:ext cx="3990261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0"/>
              </a:lnSpc>
              <a:buNone/>
            </a:pP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Input marks for each subject, such as English (85), Math (90), and Science (88).</a:t>
            </a:r>
            <a:endParaRPr lang="en-US" sz="1050" dirty="0"/>
          </a:p>
        </p:txBody>
      </p:sp>
      <p:sp>
        <p:nvSpPr>
          <p:cNvPr id="22" name="Shape 15">
            <a:extLst>
              <a:ext uri="{FF2B5EF4-FFF2-40B4-BE49-F238E27FC236}">
                <a16:creationId xmlns:a16="http://schemas.microsoft.com/office/drawing/2014/main" id="{6B690ACD-64F5-E441-E717-75392CD4DEE1}"/>
              </a:ext>
            </a:extLst>
          </p:cNvPr>
          <p:cNvSpPr/>
          <p:nvPr/>
        </p:nvSpPr>
        <p:spPr>
          <a:xfrm>
            <a:off x="5743138" y="6029742"/>
            <a:ext cx="4078724" cy="177284"/>
          </a:xfrm>
          <a:prstGeom prst="roundRect">
            <a:avLst>
              <a:gd name="adj" fmla="val 15005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 sz="1200"/>
          </a:p>
        </p:txBody>
      </p:sp>
      <p:sp>
        <p:nvSpPr>
          <p:cNvPr id="23" name="Shape 16">
            <a:extLst>
              <a:ext uri="{FF2B5EF4-FFF2-40B4-BE49-F238E27FC236}">
                <a16:creationId xmlns:a16="http://schemas.microsoft.com/office/drawing/2014/main" id="{1B1BA983-4F7F-F0BD-4429-C3BA6F28AFEA}"/>
              </a:ext>
            </a:extLst>
          </p:cNvPr>
          <p:cNvSpPr/>
          <p:nvPr/>
        </p:nvSpPr>
        <p:spPr>
          <a:xfrm>
            <a:off x="5477153" y="5852458"/>
            <a:ext cx="531971" cy="531971"/>
          </a:xfrm>
          <a:prstGeom prst="roundRect">
            <a:avLst>
              <a:gd name="adj" fmla="val 85945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 sz="1200"/>
          </a:p>
        </p:txBody>
      </p:sp>
      <p:pic>
        <p:nvPicPr>
          <p:cNvPr id="24" name="Image 3">
            <a:extLst>
              <a:ext uri="{FF2B5EF4-FFF2-40B4-BE49-F238E27FC236}">
                <a16:creationId xmlns:a16="http://schemas.microsoft.com/office/drawing/2014/main" id="{0EC6AA23-D0D9-E337-885C-52A036923E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10146" y="5985450"/>
            <a:ext cx="265986" cy="265986"/>
          </a:xfrm>
          <a:prstGeom prst="rect">
            <a:avLst/>
          </a:prstGeom>
        </p:spPr>
      </p:pic>
      <p:sp>
        <p:nvSpPr>
          <p:cNvPr id="25" name="Text 17">
            <a:extLst>
              <a:ext uri="{FF2B5EF4-FFF2-40B4-BE49-F238E27FC236}">
                <a16:creationId xmlns:a16="http://schemas.microsoft.com/office/drawing/2014/main" id="{EDA50EA8-F64F-ED0F-2CF0-596BAE8BDE81}"/>
              </a:ext>
            </a:extLst>
          </p:cNvPr>
          <p:cNvSpPr/>
          <p:nvPr/>
        </p:nvSpPr>
        <p:spPr>
          <a:xfrm>
            <a:off x="5654437" y="6561713"/>
            <a:ext cx="2291358" cy="27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150"/>
              </a:lnSpc>
              <a:buNone/>
            </a:pPr>
            <a:r>
              <a:rPr lang="en-US" sz="1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Submit for Processing</a:t>
            </a:r>
            <a:endParaRPr lang="en-US" sz="1200" dirty="0"/>
          </a:p>
        </p:txBody>
      </p:sp>
      <p:sp>
        <p:nvSpPr>
          <p:cNvPr id="26" name="Text 18">
            <a:extLst>
              <a:ext uri="{FF2B5EF4-FFF2-40B4-BE49-F238E27FC236}">
                <a16:creationId xmlns:a16="http://schemas.microsoft.com/office/drawing/2014/main" id="{7B4472E5-6921-5110-7233-87EE202B1605}"/>
              </a:ext>
            </a:extLst>
          </p:cNvPr>
          <p:cNvSpPr/>
          <p:nvPr/>
        </p:nvSpPr>
        <p:spPr>
          <a:xfrm>
            <a:off x="5654437" y="6945094"/>
            <a:ext cx="3990261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0"/>
              </a:lnSpc>
              <a:buNone/>
            </a:pP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Finalize entries to initiate data processing and secure storage.</a:t>
            </a:r>
            <a:endParaRPr lang="en-US" sz="1050" dirty="0"/>
          </a:p>
        </p:txBody>
      </p:sp>
      <p:sp>
        <p:nvSpPr>
          <p:cNvPr id="27" name="Shape 19">
            <a:extLst>
              <a:ext uri="{FF2B5EF4-FFF2-40B4-BE49-F238E27FC236}">
                <a16:creationId xmlns:a16="http://schemas.microsoft.com/office/drawing/2014/main" id="{D79A1327-CF77-723D-DBD5-1AA5FC9D2E45}"/>
              </a:ext>
            </a:extLst>
          </p:cNvPr>
          <p:cNvSpPr/>
          <p:nvPr/>
        </p:nvSpPr>
        <p:spPr>
          <a:xfrm>
            <a:off x="10265251" y="5763756"/>
            <a:ext cx="4078724" cy="177284"/>
          </a:xfrm>
          <a:prstGeom prst="roundRect">
            <a:avLst>
              <a:gd name="adj" fmla="val 15005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 sz="1200"/>
          </a:p>
        </p:txBody>
      </p:sp>
      <p:sp>
        <p:nvSpPr>
          <p:cNvPr id="28" name="Shape 20">
            <a:extLst>
              <a:ext uri="{FF2B5EF4-FFF2-40B4-BE49-F238E27FC236}">
                <a16:creationId xmlns:a16="http://schemas.microsoft.com/office/drawing/2014/main" id="{7FA94A39-A3BC-5DAE-F474-B43FF6C57A41}"/>
              </a:ext>
            </a:extLst>
          </p:cNvPr>
          <p:cNvSpPr/>
          <p:nvPr/>
        </p:nvSpPr>
        <p:spPr>
          <a:xfrm>
            <a:off x="9999266" y="5586472"/>
            <a:ext cx="531971" cy="531971"/>
          </a:xfrm>
          <a:prstGeom prst="roundRect">
            <a:avLst>
              <a:gd name="adj" fmla="val 85945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 sz="1200"/>
          </a:p>
        </p:txBody>
      </p:sp>
      <p:pic>
        <p:nvPicPr>
          <p:cNvPr id="29" name="Image 4">
            <a:extLst>
              <a:ext uri="{FF2B5EF4-FFF2-40B4-BE49-F238E27FC236}">
                <a16:creationId xmlns:a16="http://schemas.microsoft.com/office/drawing/2014/main" id="{8E3CBA72-74D6-B1F3-C5E5-1E06B53AA5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32258" y="5719465"/>
            <a:ext cx="265986" cy="265986"/>
          </a:xfrm>
          <a:prstGeom prst="rect">
            <a:avLst/>
          </a:prstGeom>
        </p:spPr>
      </p:pic>
      <p:sp>
        <p:nvSpPr>
          <p:cNvPr id="30" name="Text 21">
            <a:extLst>
              <a:ext uri="{FF2B5EF4-FFF2-40B4-BE49-F238E27FC236}">
                <a16:creationId xmlns:a16="http://schemas.microsoft.com/office/drawing/2014/main" id="{36F64F6B-6B76-820B-2209-C000DAFF3608}"/>
              </a:ext>
            </a:extLst>
          </p:cNvPr>
          <p:cNvSpPr/>
          <p:nvPr/>
        </p:nvSpPr>
        <p:spPr>
          <a:xfrm>
            <a:off x="10176550" y="6295727"/>
            <a:ext cx="2496145" cy="27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150"/>
              </a:lnSpc>
              <a:buNone/>
            </a:pPr>
            <a:r>
              <a:rPr lang="en-US" sz="1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View Calculated Results</a:t>
            </a:r>
            <a:endParaRPr lang="en-US" sz="1200" dirty="0"/>
          </a:p>
        </p:txBody>
      </p:sp>
      <p:sp>
        <p:nvSpPr>
          <p:cNvPr id="31" name="Text 22">
            <a:extLst>
              <a:ext uri="{FF2B5EF4-FFF2-40B4-BE49-F238E27FC236}">
                <a16:creationId xmlns:a16="http://schemas.microsoft.com/office/drawing/2014/main" id="{E0584C95-13D1-7CCC-A1D4-A49FFACA8CBD}"/>
              </a:ext>
            </a:extLst>
          </p:cNvPr>
          <p:cNvSpPr/>
          <p:nvPr/>
        </p:nvSpPr>
        <p:spPr>
          <a:xfrm>
            <a:off x="10176550" y="6679109"/>
            <a:ext cx="3990261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0"/>
              </a:lnSpc>
              <a:buNone/>
            </a:pP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instantly displays </a:t>
            </a:r>
            <a:r>
              <a:rPr lang="en-US" sz="1050" dirty="0">
                <a:solidFill>
                  <a:srgbClr val="007F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automatically calculated</a:t>
            </a: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Total, Average, and Grade.</a:t>
            </a:r>
            <a:endParaRPr lang="en-US" sz="1050" dirty="0"/>
          </a:p>
        </p:txBody>
      </p:sp>
      <p:pic>
        <p:nvPicPr>
          <p:cNvPr id="33" name="Picture 3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E1DC038-18DD-F10F-E46E-5BBEDEA5B5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12945" y="2360394"/>
            <a:ext cx="6355631" cy="24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24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49B4D-7DB9-097A-1590-AC24116D9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5D2CB79-9CE8-37AF-405B-AC0B2DBAC57A}"/>
              </a:ext>
            </a:extLst>
          </p:cNvPr>
          <p:cNvSpPr/>
          <p:nvPr/>
        </p:nvSpPr>
        <p:spPr>
          <a:xfrm>
            <a:off x="713899" y="642461"/>
            <a:ext cx="5344597" cy="637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5000"/>
              </a:lnSpc>
              <a:buNone/>
            </a:pPr>
            <a:r>
              <a:rPr lang="en-US" sz="2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Student Profile Viewer</a:t>
            </a:r>
            <a:endParaRPr lang="en-US" sz="28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DF7FE4F6-1C01-7E31-DD0E-6E8869702D1E}"/>
              </a:ext>
            </a:extLst>
          </p:cNvPr>
          <p:cNvSpPr/>
          <p:nvPr/>
        </p:nvSpPr>
        <p:spPr>
          <a:xfrm>
            <a:off x="713899" y="1252300"/>
            <a:ext cx="11518741" cy="652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550"/>
              </a:lnSpc>
              <a:buNone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Dive into comprehensive student data with our intuitive Student Profile Viewer. This window provides an organized, easy-to-navigate interface for all critical student information, ensuring clarity and immediate access to details.</a:t>
            </a:r>
            <a:endParaRPr lang="en-US" sz="12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C2650E05-9674-C7CC-FD24-46620ED409D4}"/>
              </a:ext>
            </a:extLst>
          </p:cNvPr>
          <p:cNvSpPr/>
          <p:nvPr/>
        </p:nvSpPr>
        <p:spPr>
          <a:xfrm>
            <a:off x="713899" y="2030333"/>
            <a:ext cx="2323941" cy="382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000"/>
              </a:lnSpc>
              <a:buNone/>
            </a:pPr>
            <a:r>
              <a:rPr lang="en-US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Profile Sections:</a:t>
            </a:r>
            <a:endParaRPr lang="en-US" dirty="0"/>
          </a:p>
        </p:txBody>
      </p:sp>
      <p:pic>
        <p:nvPicPr>
          <p:cNvPr id="5" name="Image 0">
            <a:extLst>
              <a:ext uri="{FF2B5EF4-FFF2-40B4-BE49-F238E27FC236}">
                <a16:creationId xmlns:a16="http://schemas.microsoft.com/office/drawing/2014/main" id="{0B733E0B-9AF3-8E38-7BB3-178C34F0F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978" y="2799480"/>
            <a:ext cx="318730" cy="318730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ADF972CF-6CE9-3CF4-4F19-1B6897831D88}"/>
              </a:ext>
            </a:extLst>
          </p:cNvPr>
          <p:cNvSpPr/>
          <p:nvPr/>
        </p:nvSpPr>
        <p:spPr>
          <a:xfrm>
            <a:off x="1096329" y="2835553"/>
            <a:ext cx="2549962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Personal Information</a:t>
            </a:r>
            <a:endParaRPr lang="en-US" sz="16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05048346-A9AF-D4E1-D9E3-E2C893384926}"/>
              </a:ext>
            </a:extLst>
          </p:cNvPr>
          <p:cNvSpPr/>
          <p:nvPr/>
        </p:nvSpPr>
        <p:spPr>
          <a:xfrm>
            <a:off x="713899" y="3253068"/>
            <a:ext cx="4230886" cy="652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550"/>
              </a:lnSpc>
              <a:buNone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Full Name, Date of Birth, Gender, Blood Group, Religion, Nationality</a:t>
            </a:r>
            <a:endParaRPr lang="en-US" sz="1200" dirty="0"/>
          </a:p>
        </p:txBody>
      </p:sp>
      <p:sp>
        <p:nvSpPr>
          <p:cNvPr id="22" name="Text 3">
            <a:extLst>
              <a:ext uri="{FF2B5EF4-FFF2-40B4-BE49-F238E27FC236}">
                <a16:creationId xmlns:a16="http://schemas.microsoft.com/office/drawing/2014/main" id="{5EF8CD8A-7005-312A-17B6-1FC060E67644}"/>
              </a:ext>
            </a:extLst>
          </p:cNvPr>
          <p:cNvSpPr/>
          <p:nvPr/>
        </p:nvSpPr>
        <p:spPr>
          <a:xfrm>
            <a:off x="1096329" y="4125873"/>
            <a:ext cx="2549962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Contact Details</a:t>
            </a:r>
            <a:endParaRPr lang="en-US" sz="1600" dirty="0"/>
          </a:p>
        </p:txBody>
      </p:sp>
      <p:sp>
        <p:nvSpPr>
          <p:cNvPr id="23" name="Text 4">
            <a:extLst>
              <a:ext uri="{FF2B5EF4-FFF2-40B4-BE49-F238E27FC236}">
                <a16:creationId xmlns:a16="http://schemas.microsoft.com/office/drawing/2014/main" id="{5AD49FF0-83D6-53B9-DBAD-63E38F7E06C2}"/>
              </a:ext>
            </a:extLst>
          </p:cNvPr>
          <p:cNvSpPr/>
          <p:nvPr/>
        </p:nvSpPr>
        <p:spPr>
          <a:xfrm>
            <a:off x="713899" y="4543388"/>
            <a:ext cx="4230886" cy="652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50"/>
              </a:lnSpc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Phone Number, Email Address, Residential Address, Emergency Contact</a:t>
            </a:r>
            <a:endParaRPr lang="en-US" sz="1200" dirty="0"/>
          </a:p>
        </p:txBody>
      </p:sp>
      <p:sp>
        <p:nvSpPr>
          <p:cNvPr id="25" name="Text 3">
            <a:extLst>
              <a:ext uri="{FF2B5EF4-FFF2-40B4-BE49-F238E27FC236}">
                <a16:creationId xmlns:a16="http://schemas.microsoft.com/office/drawing/2014/main" id="{7836A6D7-9D1D-A4F2-4634-61DF20A9C72F}"/>
              </a:ext>
            </a:extLst>
          </p:cNvPr>
          <p:cNvSpPr/>
          <p:nvPr/>
        </p:nvSpPr>
        <p:spPr>
          <a:xfrm>
            <a:off x="1157289" y="5385713"/>
            <a:ext cx="2549962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Academic Information</a:t>
            </a:r>
            <a:endParaRPr lang="en-US" sz="1600" dirty="0"/>
          </a:p>
        </p:txBody>
      </p:sp>
      <p:sp>
        <p:nvSpPr>
          <p:cNvPr id="26" name="Text 4">
            <a:extLst>
              <a:ext uri="{FF2B5EF4-FFF2-40B4-BE49-F238E27FC236}">
                <a16:creationId xmlns:a16="http://schemas.microsoft.com/office/drawing/2014/main" id="{CDDFB8FD-70B1-4B1C-C27A-1920716A3F39}"/>
              </a:ext>
            </a:extLst>
          </p:cNvPr>
          <p:cNvSpPr/>
          <p:nvPr/>
        </p:nvSpPr>
        <p:spPr>
          <a:xfrm>
            <a:off x="774859" y="5803228"/>
            <a:ext cx="4230886" cy="652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50"/>
              </a:lnSpc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Current Session, Department, Semester, Cumulative GPA (CGPA)</a:t>
            </a:r>
            <a:endParaRPr lang="en-US" sz="1200" dirty="0"/>
          </a:p>
        </p:txBody>
      </p:sp>
      <p:pic>
        <p:nvPicPr>
          <p:cNvPr id="31" name="Image 1">
            <a:extLst>
              <a:ext uri="{FF2B5EF4-FFF2-40B4-BE49-F238E27FC236}">
                <a16:creationId xmlns:a16="http://schemas.microsoft.com/office/drawing/2014/main" id="{DA55CD21-92DD-B402-D560-3C6CA20E3B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344" y="4127544"/>
            <a:ext cx="318730" cy="318730"/>
          </a:xfrm>
          <a:prstGeom prst="rect">
            <a:avLst/>
          </a:prstGeom>
        </p:spPr>
      </p:pic>
      <p:pic>
        <p:nvPicPr>
          <p:cNvPr id="32" name="Image 2">
            <a:extLst>
              <a:ext uri="{FF2B5EF4-FFF2-40B4-BE49-F238E27FC236}">
                <a16:creationId xmlns:a16="http://schemas.microsoft.com/office/drawing/2014/main" id="{EE6F8555-D1CF-0304-1A76-C18C490509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1333" y="5393732"/>
            <a:ext cx="381376" cy="381376"/>
          </a:xfrm>
          <a:prstGeom prst="rect">
            <a:avLst/>
          </a:prstGeom>
        </p:spPr>
      </p:pic>
      <p:pic>
        <p:nvPicPr>
          <p:cNvPr id="34" name="Picture 33" descr="A screenshot of a computer">
            <a:extLst>
              <a:ext uri="{FF2B5EF4-FFF2-40B4-BE49-F238E27FC236}">
                <a16:creationId xmlns:a16="http://schemas.microsoft.com/office/drawing/2014/main" id="{1403B09A-E101-F22B-F9A1-65B6FC90BA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2111" y="1904762"/>
            <a:ext cx="5834319" cy="546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644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C57CC-D7D7-A3D0-C1E3-D01F023B7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20F517B-2203-89D4-B845-5530587C61B7}"/>
              </a:ext>
            </a:extLst>
          </p:cNvPr>
          <p:cNvSpPr/>
          <p:nvPr/>
        </p:nvSpPr>
        <p:spPr>
          <a:xfrm>
            <a:off x="583049" y="582771"/>
            <a:ext cx="67283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5550"/>
              </a:lnSpc>
              <a:buNone/>
            </a:pPr>
            <a:r>
              <a:rPr lang="en-US" sz="2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Class Statistics Overview</a:t>
            </a:r>
            <a:endParaRPr lang="en-US" sz="28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BB4BD64-0C0B-7EEA-CC83-886ADB8B44F3}"/>
              </a:ext>
            </a:extLst>
          </p:cNvPr>
          <p:cNvSpPr/>
          <p:nvPr/>
        </p:nvSpPr>
        <p:spPr>
          <a:xfrm>
            <a:off x="583049" y="1192312"/>
            <a:ext cx="13042821" cy="4252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Statistics Window provides a concise summary of class performance, including grade distribution and pass rates, vital for quick analysis.</a:t>
            </a:r>
            <a:endParaRPr lang="en-US" sz="14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FFC80018-3201-F2B4-5A1F-349885DE27E6}"/>
              </a:ext>
            </a:extLst>
          </p:cNvPr>
          <p:cNvSpPr/>
          <p:nvPr/>
        </p:nvSpPr>
        <p:spPr>
          <a:xfrm>
            <a:off x="583049" y="1934954"/>
            <a:ext cx="384619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300"/>
              </a:lnSpc>
              <a:buNone/>
            </a:pPr>
            <a:r>
              <a:rPr lang="en-US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Metrics at a Glance:</a:t>
            </a:r>
            <a:endParaRPr lang="en-US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100C560A-3BF3-5753-D6AD-6940700539F7}"/>
              </a:ext>
            </a:extLst>
          </p:cNvPr>
          <p:cNvSpPr/>
          <p:nvPr/>
        </p:nvSpPr>
        <p:spPr>
          <a:xfrm>
            <a:off x="583048" y="251329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2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Students:</a:t>
            </a: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11</a:t>
            </a:r>
            <a:endParaRPr lang="en-US" sz="12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41610EB6-51AC-B727-9123-CFB79CD12491}"/>
              </a:ext>
            </a:extLst>
          </p:cNvPr>
          <p:cNvSpPr/>
          <p:nvPr/>
        </p:nvSpPr>
        <p:spPr>
          <a:xfrm>
            <a:off x="583047" y="285612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2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 Average:</a:t>
            </a: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78.5%</a:t>
            </a:r>
            <a:endParaRPr lang="en-US" sz="12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538DB620-4D55-FCD6-6FF1-C91678D2B8E2}"/>
              </a:ext>
            </a:extLst>
          </p:cNvPr>
          <p:cNvSpPr/>
          <p:nvPr/>
        </p:nvSpPr>
        <p:spPr>
          <a:xfrm>
            <a:off x="601581" y="319550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2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Pass Rate:</a:t>
            </a: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90.9%</a:t>
            </a:r>
            <a:endParaRPr lang="en-US" sz="12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EB300DA3-9F83-BAC1-3E3B-D8A112B1985A}"/>
              </a:ext>
            </a:extLst>
          </p:cNvPr>
          <p:cNvSpPr/>
          <p:nvPr/>
        </p:nvSpPr>
        <p:spPr>
          <a:xfrm>
            <a:off x="583049" y="410867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300"/>
              </a:lnSpc>
              <a:buNone/>
            </a:pPr>
            <a:r>
              <a:rPr lang="en-US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Grade Distribution:</a:t>
            </a:r>
            <a:endParaRPr lang="en-US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8C28AEA2-CEDB-1732-3721-A0E3EC8472AC}"/>
              </a:ext>
            </a:extLst>
          </p:cNvPr>
          <p:cNvSpPr/>
          <p:nvPr/>
        </p:nvSpPr>
        <p:spPr>
          <a:xfrm>
            <a:off x="601581" y="460215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2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Grade A:</a:t>
            </a: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4 students (Outstanding)</a:t>
            </a:r>
            <a:endParaRPr lang="en-US" sz="120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E0DE42B7-F664-7D8F-AF97-8BF411DA3D34}"/>
              </a:ext>
            </a:extLst>
          </p:cNvPr>
          <p:cNvSpPr/>
          <p:nvPr/>
        </p:nvSpPr>
        <p:spPr>
          <a:xfrm>
            <a:off x="601581" y="492261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2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Grade B:</a:t>
            </a: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3 students (Very Good)</a:t>
            </a:r>
            <a:endParaRPr lang="en-US" sz="12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B3B2BADE-2AF4-C3B6-C7FB-0EA38960EC99}"/>
              </a:ext>
            </a:extLst>
          </p:cNvPr>
          <p:cNvSpPr/>
          <p:nvPr/>
        </p:nvSpPr>
        <p:spPr>
          <a:xfrm>
            <a:off x="601581" y="52965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2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Grade C:</a:t>
            </a: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2 students (Good)</a:t>
            </a:r>
            <a:endParaRPr lang="en-US" sz="120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ECE98557-E16A-B3C0-965C-1BC12BF60CB4}"/>
              </a:ext>
            </a:extLst>
          </p:cNvPr>
          <p:cNvSpPr/>
          <p:nvPr/>
        </p:nvSpPr>
        <p:spPr>
          <a:xfrm>
            <a:off x="601581" y="56711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2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Grade D:</a:t>
            </a: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1 student (Pass)</a:t>
            </a:r>
            <a:endParaRPr lang="en-US" sz="1200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A3A30B61-7CEB-5394-11B4-D018328C1385}"/>
              </a:ext>
            </a:extLst>
          </p:cNvPr>
          <p:cNvSpPr/>
          <p:nvPr/>
        </p:nvSpPr>
        <p:spPr>
          <a:xfrm>
            <a:off x="601581" y="601043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2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Grade F:</a:t>
            </a: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1 student (Fail)</a:t>
            </a:r>
            <a:endParaRPr lang="en-US" sz="1200" dirty="0"/>
          </a:p>
        </p:txBody>
      </p:sp>
      <p:pic>
        <p:nvPicPr>
          <p:cNvPr id="15" name="Picture 14" descr="A screenshot of a computer">
            <a:extLst>
              <a:ext uri="{FF2B5EF4-FFF2-40B4-BE49-F238E27FC236}">
                <a16:creationId xmlns:a16="http://schemas.microsoft.com/office/drawing/2014/main" id="{F870923B-CD1A-EEE9-9EF1-306E9CD8B6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5" r="1160"/>
          <a:stretch>
            <a:fillRect/>
          </a:stretch>
        </p:blipFill>
        <p:spPr>
          <a:xfrm>
            <a:off x="5623560" y="2237451"/>
            <a:ext cx="6244709" cy="521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47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A47BE-BD63-E603-192F-49AD6257D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6A6F2A9-2190-56F3-DB38-1DC8200B4AC3}"/>
              </a:ext>
            </a:extLst>
          </p:cNvPr>
          <p:cNvSpPr/>
          <p:nvPr/>
        </p:nvSpPr>
        <p:spPr>
          <a:xfrm>
            <a:off x="517684" y="421839"/>
            <a:ext cx="7581900" cy="465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Management: Import/Export &amp; Search</a:t>
            </a:r>
            <a:endParaRPr lang="en-US" sz="29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FD8F5146-944A-A5C0-C6E1-8492AFC0EEE0}"/>
              </a:ext>
            </a:extLst>
          </p:cNvPr>
          <p:cNvSpPr/>
          <p:nvPr/>
        </p:nvSpPr>
        <p:spPr>
          <a:xfrm>
            <a:off x="517684" y="968336"/>
            <a:ext cx="13587413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 data handling is crucial. Our system supports flexible import/export options and robust search capabilities.</a:t>
            </a:r>
            <a:endParaRPr lang="en-US" sz="11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5F786DA2-D3C3-396E-1054-CDC92E709DAE}"/>
              </a:ext>
            </a:extLst>
          </p:cNvPr>
          <p:cNvSpPr/>
          <p:nvPr/>
        </p:nvSpPr>
        <p:spPr>
          <a:xfrm>
            <a:off x="517684" y="1523405"/>
            <a:ext cx="2752844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Seamless Data Integration</a:t>
            </a:r>
            <a:endParaRPr lang="en-US" sz="1750" dirty="0"/>
          </a:p>
        </p:txBody>
      </p:sp>
      <p:pic>
        <p:nvPicPr>
          <p:cNvPr id="5" name="Image 0">
            <a:extLst>
              <a:ext uri="{FF2B5EF4-FFF2-40B4-BE49-F238E27FC236}">
                <a16:creationId xmlns:a16="http://schemas.microsoft.com/office/drawing/2014/main" id="{F39D52BC-9571-9376-AEF1-D3EFB7A37F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7684" y="2283667"/>
            <a:ext cx="4500086" cy="2559489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0EC95FCD-615E-A523-2C6A-95A650BEBE52}"/>
              </a:ext>
            </a:extLst>
          </p:cNvPr>
          <p:cNvSpPr/>
          <p:nvPr/>
        </p:nvSpPr>
        <p:spPr>
          <a:xfrm>
            <a:off x="517684" y="5142072"/>
            <a:ext cx="2161223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Import/Export Workflow:</a:t>
            </a:r>
            <a:endParaRPr lang="en-US" sz="14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91E87AE1-4423-E3E6-AD6C-7CA6D0466735}"/>
              </a:ext>
            </a:extLst>
          </p:cNvPr>
          <p:cNvSpPr/>
          <p:nvPr/>
        </p:nvSpPr>
        <p:spPr>
          <a:xfrm>
            <a:off x="517684" y="5523905"/>
            <a:ext cx="6611898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Font typeface="+mj-lt"/>
              <a:buAutoNum type="arabicPeriod"/>
            </a:pPr>
            <a:r>
              <a:rPr lang="en-US" sz="11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File Menu:</a:t>
            </a: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Access options via File → Import JSON.</a:t>
            </a:r>
            <a:endParaRPr lang="en-US" sz="11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90F231DC-6454-F5E5-2945-3EC823798018}"/>
              </a:ext>
            </a:extLst>
          </p:cNvPr>
          <p:cNvSpPr/>
          <p:nvPr/>
        </p:nvSpPr>
        <p:spPr>
          <a:xfrm>
            <a:off x="517684" y="5814537"/>
            <a:ext cx="6611898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Font typeface="+mj-lt"/>
              <a:buAutoNum type="arabicPeriod" startAt="2"/>
            </a:pPr>
            <a:r>
              <a:rPr lang="en-US" sz="11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 File:</a:t>
            </a: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Choose </a:t>
            </a:r>
            <a:r>
              <a:rPr lang="en-US" sz="115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students.sample.json</a:t>
            </a: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15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5475F7A2-EA89-E111-18B7-4C74CDCDDD03}"/>
              </a:ext>
            </a:extLst>
          </p:cNvPr>
          <p:cNvSpPr/>
          <p:nvPr/>
        </p:nvSpPr>
        <p:spPr>
          <a:xfrm>
            <a:off x="517684" y="6112789"/>
            <a:ext cx="6611898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Font typeface="+mj-lt"/>
              <a:buAutoNum type="arabicPeriod" startAt="3"/>
            </a:pPr>
            <a:r>
              <a:rPr lang="en-US" sz="11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Validation &amp; Load:</a:t>
            </a: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System performs a validation check, then loads data into the database.</a:t>
            </a:r>
            <a:endParaRPr lang="en-US" sz="1150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26774526-E2E8-83C4-4AA0-47378E0F7098}"/>
              </a:ext>
            </a:extLst>
          </p:cNvPr>
          <p:cNvSpPr/>
          <p:nvPr/>
        </p:nvSpPr>
        <p:spPr>
          <a:xfrm>
            <a:off x="517684" y="6403420"/>
            <a:ext cx="6611898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Font typeface="+mj-lt"/>
              <a:buAutoNum type="arabicPeriod" startAt="4"/>
            </a:pPr>
            <a:r>
              <a:rPr lang="en-US" sz="11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Auto-Refresh:</a:t>
            </a: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The student table automatically refreshes to display new data.</a:t>
            </a:r>
            <a:endParaRPr lang="en-US" sz="115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3604B3C9-79E2-2709-C2CE-A7628FE9F28F}"/>
              </a:ext>
            </a:extLst>
          </p:cNvPr>
          <p:cNvSpPr/>
          <p:nvPr/>
        </p:nvSpPr>
        <p:spPr>
          <a:xfrm>
            <a:off x="7500818" y="1523405"/>
            <a:ext cx="282594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Quick Search Functionality</a:t>
            </a:r>
            <a:endParaRPr lang="en-US" sz="1750" dirty="0"/>
          </a:p>
        </p:txBody>
      </p:sp>
      <p:pic>
        <p:nvPicPr>
          <p:cNvPr id="12" name="Image 1">
            <a:extLst>
              <a:ext uri="{FF2B5EF4-FFF2-40B4-BE49-F238E27FC236}">
                <a16:creationId xmlns:a16="http://schemas.microsoft.com/office/drawing/2014/main" id="{5F82E9B6-C61C-6974-3EEF-43BBB212D3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11390" y="1999280"/>
            <a:ext cx="6611898" cy="2115520"/>
          </a:xfrm>
          <a:prstGeom prst="rect">
            <a:avLst/>
          </a:prstGeom>
        </p:spPr>
      </p:pic>
      <p:sp>
        <p:nvSpPr>
          <p:cNvPr id="13" name="Text 9">
            <a:extLst>
              <a:ext uri="{FF2B5EF4-FFF2-40B4-BE49-F238E27FC236}">
                <a16:creationId xmlns:a16="http://schemas.microsoft.com/office/drawing/2014/main" id="{BA4A3AC7-A9AC-48D0-B8BE-80FF6D8DAC02}"/>
              </a:ext>
            </a:extLst>
          </p:cNvPr>
          <p:cNvSpPr/>
          <p:nvPr/>
        </p:nvSpPr>
        <p:spPr>
          <a:xfrm>
            <a:off x="7500818" y="4657845"/>
            <a:ext cx="1862852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Search Demo:</a:t>
            </a:r>
            <a:endParaRPr lang="en-US" sz="1450" dirty="0"/>
          </a:p>
        </p:txBody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F244F8E8-0F4D-9E21-6BA9-0CC7C0ECA0E4}"/>
              </a:ext>
            </a:extLst>
          </p:cNvPr>
          <p:cNvSpPr/>
          <p:nvPr/>
        </p:nvSpPr>
        <p:spPr>
          <a:xfrm>
            <a:off x="7500818" y="5039678"/>
            <a:ext cx="6611898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Font typeface="+mj-lt"/>
              <a:buAutoNum type="arabicPeriod"/>
            </a:pPr>
            <a:r>
              <a:rPr lang="en-US" sz="11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Enter Term:</a:t>
            </a: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Type "John" into the search field.</a:t>
            </a:r>
            <a:endParaRPr lang="en-US" sz="1150" dirty="0"/>
          </a:p>
        </p:txBody>
      </p:sp>
      <p:sp>
        <p:nvSpPr>
          <p:cNvPr id="15" name="Text 11">
            <a:extLst>
              <a:ext uri="{FF2B5EF4-FFF2-40B4-BE49-F238E27FC236}">
                <a16:creationId xmlns:a16="http://schemas.microsoft.com/office/drawing/2014/main" id="{85A9DEDD-507D-CF1B-8825-870522049CDE}"/>
              </a:ext>
            </a:extLst>
          </p:cNvPr>
          <p:cNvSpPr/>
          <p:nvPr/>
        </p:nvSpPr>
        <p:spPr>
          <a:xfrm>
            <a:off x="7500818" y="5330310"/>
            <a:ext cx="6611898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Font typeface="+mj-lt"/>
              <a:buAutoNum type="arabicPeriod" startAt="2"/>
            </a:pPr>
            <a:r>
              <a:rPr lang="en-US" sz="11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Click Search:</a:t>
            </a: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Filters results to show only matching students.</a:t>
            </a:r>
            <a:endParaRPr lang="en-US" sz="1150" dirty="0"/>
          </a:p>
        </p:txBody>
      </p:sp>
      <p:sp>
        <p:nvSpPr>
          <p:cNvPr id="16" name="Text 12">
            <a:extLst>
              <a:ext uri="{FF2B5EF4-FFF2-40B4-BE49-F238E27FC236}">
                <a16:creationId xmlns:a16="http://schemas.microsoft.com/office/drawing/2014/main" id="{5D6F3BFA-5F51-BC08-A780-0DC253A7101D}"/>
              </a:ext>
            </a:extLst>
          </p:cNvPr>
          <p:cNvSpPr/>
          <p:nvPr/>
        </p:nvSpPr>
        <p:spPr>
          <a:xfrm>
            <a:off x="7500818" y="5620941"/>
            <a:ext cx="6611898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Font typeface="+mj-lt"/>
              <a:buAutoNum type="arabicPeriod" startAt="3"/>
            </a:pPr>
            <a:r>
              <a:rPr lang="en-US" sz="11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Reset:</a:t>
            </a: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Click "Show All" to clear the search and display all students.</a:t>
            </a:r>
            <a:endParaRPr lang="en-US" sz="1150" dirty="0"/>
          </a:p>
        </p:txBody>
      </p:sp>
    </p:spTree>
    <p:extLst>
      <p:ext uri="{BB962C8B-B14F-4D97-AF65-F5344CB8AC3E}">
        <p14:creationId xmlns:p14="http://schemas.microsoft.com/office/powerpoint/2010/main" val="774827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7A548-260F-209F-8E96-F1F5A9F2C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11743E7-EB81-33A4-69C3-2B35D881BC57}"/>
              </a:ext>
            </a:extLst>
          </p:cNvPr>
          <p:cNvSpPr/>
          <p:nvPr/>
        </p:nvSpPr>
        <p:spPr>
          <a:xfrm>
            <a:off x="465415" y="391239"/>
            <a:ext cx="8679656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Code Architecture: Student Model &amp; Grade Calculation</a:t>
            </a:r>
            <a:endParaRPr lang="en-US" sz="26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3901DC25-93E1-6F95-D86F-BF82AEEF0E6D}"/>
              </a:ext>
            </a:extLst>
          </p:cNvPr>
          <p:cNvSpPr/>
          <p:nvPr/>
        </p:nvSpPr>
        <p:spPr>
          <a:xfrm>
            <a:off x="465415" y="863679"/>
            <a:ext cx="3762732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Understanding the Core Logic</a:t>
            </a:r>
            <a:endParaRPr lang="en-US" sz="21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93715A27-178B-B2E2-4BD6-FE1ED2D0218B}"/>
              </a:ext>
            </a:extLst>
          </p:cNvPr>
          <p:cNvSpPr/>
          <p:nvPr/>
        </p:nvSpPr>
        <p:spPr>
          <a:xfrm>
            <a:off x="465415" y="1399936"/>
            <a:ext cx="13691949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application's robust architecture is built upon well-defined data models and efficient utility functions. Here, we delve into the </a:t>
            </a:r>
            <a:r>
              <a:rPr lang="en-US" sz="105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Student</a:t>
            </a: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model and the grade calculation logic.</a:t>
            </a:r>
            <a:endParaRPr lang="en-US" sz="10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060C8210-2E5A-4131-8526-0A3A10417E0E}"/>
              </a:ext>
            </a:extLst>
          </p:cNvPr>
          <p:cNvSpPr/>
          <p:nvPr/>
        </p:nvSpPr>
        <p:spPr>
          <a:xfrm>
            <a:off x="465415" y="1906785"/>
            <a:ext cx="2733080" cy="266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1. Student Model (</a:t>
            </a:r>
            <a:r>
              <a:rPr lang="en-US" sz="155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models.py</a:t>
            </a:r>
            <a:r>
              <a:rPr lang="en-US" sz="1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)</a:t>
            </a:r>
            <a:endParaRPr lang="en-US" sz="155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F0EB129A-925F-FE82-DCBC-A24D3188A111}"/>
              </a:ext>
            </a:extLst>
          </p:cNvPr>
          <p:cNvSpPr/>
          <p:nvPr/>
        </p:nvSpPr>
        <p:spPr>
          <a:xfrm>
            <a:off x="465415" y="6635709"/>
            <a:ext cx="1675924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Design Rationale:</a:t>
            </a:r>
            <a:endParaRPr lang="en-US" sz="130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1286ED11-3AE7-B32B-D931-3940FA39D0C0}"/>
              </a:ext>
            </a:extLst>
          </p:cNvPr>
          <p:cNvSpPr/>
          <p:nvPr/>
        </p:nvSpPr>
        <p:spPr>
          <a:xfrm>
            <a:off x="465415" y="6979324"/>
            <a:ext cx="6682502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Concise code using </a:t>
            </a:r>
            <a:r>
              <a:rPr lang="en-US" sz="105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@dataclass</a:t>
            </a: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05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31518237-F527-12E0-C009-00560B6BAE2F}"/>
              </a:ext>
            </a:extLst>
          </p:cNvPr>
          <p:cNvSpPr/>
          <p:nvPr/>
        </p:nvSpPr>
        <p:spPr>
          <a:xfrm>
            <a:off x="465415" y="7248286"/>
            <a:ext cx="6682502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Encapsulates student data and behaviors.</a:t>
            </a:r>
            <a:endParaRPr lang="en-US" sz="105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9657ECB2-E948-3F71-1D43-4FEE79649B9C}"/>
              </a:ext>
            </a:extLst>
          </p:cNvPr>
          <p:cNvSpPr/>
          <p:nvPr/>
        </p:nvSpPr>
        <p:spPr>
          <a:xfrm>
            <a:off x="465415" y="7509628"/>
            <a:ext cx="6682502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Automates result calculations.</a:t>
            </a:r>
            <a:endParaRPr lang="en-US" sz="1050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6EE96B34-9AD7-AA79-1F54-D7687676FD3E}"/>
              </a:ext>
            </a:extLst>
          </p:cNvPr>
          <p:cNvSpPr/>
          <p:nvPr/>
        </p:nvSpPr>
        <p:spPr>
          <a:xfrm>
            <a:off x="7482483" y="1906785"/>
            <a:ext cx="3136344" cy="266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2. Grade Calculation (</a:t>
            </a:r>
            <a:r>
              <a:rPr lang="en-US" sz="155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grading.py</a:t>
            </a:r>
            <a:r>
              <a:rPr lang="en-US" sz="1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)</a:t>
            </a:r>
            <a:endParaRPr lang="en-US" sz="1550" dirty="0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8D5D2404-19AB-324B-A7CD-7F9DA4977E1A}"/>
              </a:ext>
            </a:extLst>
          </p:cNvPr>
          <p:cNvSpPr/>
          <p:nvPr/>
        </p:nvSpPr>
        <p:spPr>
          <a:xfrm>
            <a:off x="7482483" y="6106715"/>
            <a:ext cx="1675924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Features:</a:t>
            </a:r>
            <a:endParaRPr lang="en-US" sz="1300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1E69F250-5B58-5531-E73A-D48CF131CA94}"/>
              </a:ext>
            </a:extLst>
          </p:cNvPr>
          <p:cNvSpPr/>
          <p:nvPr/>
        </p:nvSpPr>
        <p:spPr>
          <a:xfrm>
            <a:off x="7482483" y="6450329"/>
            <a:ext cx="6682502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Type hints</a:t>
            </a: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clarity and maintainability.</a:t>
            </a:r>
            <a:endParaRPr lang="en-US" sz="1050" dirty="0"/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4F45471A-8EDF-C5D9-1567-7904A28D7B8C}"/>
              </a:ext>
            </a:extLst>
          </p:cNvPr>
          <p:cNvSpPr/>
          <p:nvPr/>
        </p:nvSpPr>
        <p:spPr>
          <a:xfrm>
            <a:off x="7482483" y="6711671"/>
            <a:ext cx="6682502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Simple, testable functions</a:t>
            </a: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accuracy.</a:t>
            </a:r>
            <a:endParaRPr lang="en-US" sz="1050" dirty="0"/>
          </a:p>
        </p:txBody>
      </p:sp>
      <p:sp>
        <p:nvSpPr>
          <p:cNvPr id="20" name="Text 18">
            <a:extLst>
              <a:ext uri="{FF2B5EF4-FFF2-40B4-BE49-F238E27FC236}">
                <a16:creationId xmlns:a16="http://schemas.microsoft.com/office/drawing/2014/main" id="{CB1724E3-6E1A-6555-4451-DF30DFE82085}"/>
              </a:ext>
            </a:extLst>
          </p:cNvPr>
          <p:cNvSpPr/>
          <p:nvPr/>
        </p:nvSpPr>
        <p:spPr>
          <a:xfrm>
            <a:off x="7482483" y="6973014"/>
            <a:ext cx="6682502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Configurable grade scale</a:t>
            </a: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flexibility.</a:t>
            </a:r>
            <a:endParaRPr lang="en-US" sz="105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9BA16C1-B810-A0E5-DACE-FE11099C9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81" y="2324099"/>
            <a:ext cx="6607691" cy="4013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EA8F197-74B2-E367-D8C8-7B149367E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388" y="2324099"/>
            <a:ext cx="6844927" cy="340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39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714A6-E5F5-EA37-2278-776831A69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A1E0A71-2992-B012-067E-E65781BE7DCF}"/>
              </a:ext>
            </a:extLst>
          </p:cNvPr>
          <p:cNvSpPr/>
          <p:nvPr/>
        </p:nvSpPr>
        <p:spPr>
          <a:xfrm>
            <a:off x="396835" y="232768"/>
            <a:ext cx="54472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Code Architecture: Database Operations</a:t>
            </a:r>
            <a:endParaRPr lang="en-US" sz="22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619AA29A-68E2-B4AB-9CD9-EA0A11973ED2}"/>
              </a:ext>
            </a:extLst>
          </p:cNvPr>
          <p:cNvSpPr/>
          <p:nvPr/>
        </p:nvSpPr>
        <p:spPr>
          <a:xfrm>
            <a:off x="396835" y="632461"/>
            <a:ext cx="419873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Ensuring Data Persistence and Integrity</a:t>
            </a:r>
            <a:endParaRPr lang="en-US" sz="17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73616599-22DD-DBBB-5E46-AAC1A1F02FA5}"/>
              </a:ext>
            </a:extLst>
          </p:cNvPr>
          <p:cNvSpPr/>
          <p:nvPr/>
        </p:nvSpPr>
        <p:spPr>
          <a:xfrm>
            <a:off x="396835" y="1035193"/>
            <a:ext cx="13836729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</a:t>
            </a:r>
            <a:r>
              <a:rPr lang="en-US" sz="110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db.py</a:t>
            </a: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module handles all interactions with the MySQL database, ensuring reliable storage and retrieval of student data.</a:t>
            </a:r>
            <a:endParaRPr lang="en-US" sz="11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F26088FC-93E1-50F3-48E4-961322870E77}"/>
              </a:ext>
            </a:extLst>
          </p:cNvPr>
          <p:cNvSpPr/>
          <p:nvPr/>
        </p:nvSpPr>
        <p:spPr>
          <a:xfrm>
            <a:off x="396835" y="6208244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Design Principles:</a:t>
            </a:r>
            <a:endParaRPr lang="en-US" sz="130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76CA0350-C977-0FC6-55B5-AC8888F3FBCC}"/>
              </a:ext>
            </a:extLst>
          </p:cNvPr>
          <p:cNvSpPr/>
          <p:nvPr/>
        </p:nvSpPr>
        <p:spPr>
          <a:xfrm>
            <a:off x="396835" y="6651156"/>
            <a:ext cx="56674" cy="56674"/>
          </a:xfrm>
          <a:prstGeom prst="roundRect">
            <a:avLst>
              <a:gd name="adj" fmla="val 806719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92424AE5-C9D0-53E2-80C7-0DB96E52C5AF}"/>
              </a:ext>
            </a:extLst>
          </p:cNvPr>
          <p:cNvSpPr/>
          <p:nvPr/>
        </p:nvSpPr>
        <p:spPr>
          <a:xfrm>
            <a:off x="566857" y="6590910"/>
            <a:ext cx="1912501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Connection Pooling Concept</a:t>
            </a:r>
            <a:endParaRPr lang="en-US" sz="11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1A106F79-3777-2C07-C804-39E0EF10AD1A}"/>
              </a:ext>
            </a:extLst>
          </p:cNvPr>
          <p:cNvSpPr/>
          <p:nvPr/>
        </p:nvSpPr>
        <p:spPr>
          <a:xfrm>
            <a:off x="566857" y="6836060"/>
            <a:ext cx="667750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Efficiently manages database connections to reduce overhead.</a:t>
            </a:r>
            <a:endParaRPr lang="en-US" sz="850" dirty="0"/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26E12BF0-6176-C00E-C68B-0F25AB552205}"/>
              </a:ext>
            </a:extLst>
          </p:cNvPr>
          <p:cNvSpPr/>
          <p:nvPr/>
        </p:nvSpPr>
        <p:spPr>
          <a:xfrm>
            <a:off x="7386042" y="6651156"/>
            <a:ext cx="56674" cy="56674"/>
          </a:xfrm>
          <a:prstGeom prst="roundRect">
            <a:avLst>
              <a:gd name="adj" fmla="val 806719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AFF16009-220D-795B-3993-CA1297E8868E}"/>
              </a:ext>
            </a:extLst>
          </p:cNvPr>
          <p:cNvSpPr/>
          <p:nvPr/>
        </p:nvSpPr>
        <p:spPr>
          <a:xfrm>
            <a:off x="7556063" y="6590910"/>
            <a:ext cx="144803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Robust Error Handling</a:t>
            </a:r>
            <a:endParaRPr lang="en-US" sz="1100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51DABA7D-3B4C-F896-70D0-90BA548689BD}"/>
              </a:ext>
            </a:extLst>
          </p:cNvPr>
          <p:cNvSpPr/>
          <p:nvPr/>
        </p:nvSpPr>
        <p:spPr>
          <a:xfrm>
            <a:off x="7556063" y="6836060"/>
            <a:ext cx="6677501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Utilizes </a:t>
            </a:r>
            <a:r>
              <a:rPr lang="en-US" sz="85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try-except</a:t>
            </a: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blocks for graceful error recovery.</a:t>
            </a:r>
            <a:endParaRPr lang="en-US" sz="850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B6C7CF94-5A66-A669-4556-F24E43190D28}"/>
              </a:ext>
            </a:extLst>
          </p:cNvPr>
          <p:cNvSpPr/>
          <p:nvPr/>
        </p:nvSpPr>
        <p:spPr>
          <a:xfrm>
            <a:off x="396835" y="7312191"/>
            <a:ext cx="56674" cy="56674"/>
          </a:xfrm>
          <a:prstGeom prst="roundRect">
            <a:avLst>
              <a:gd name="adj" fmla="val 806719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55197E9D-2EA4-FF87-7563-405D244E6203}"/>
              </a:ext>
            </a:extLst>
          </p:cNvPr>
          <p:cNvSpPr/>
          <p:nvPr/>
        </p:nvSpPr>
        <p:spPr>
          <a:xfrm>
            <a:off x="566857" y="7251945"/>
            <a:ext cx="169235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Transaction Management</a:t>
            </a:r>
            <a:endParaRPr lang="en-US" sz="1100" dirty="0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81048DC1-779E-A327-4AE3-617B670EEC22}"/>
              </a:ext>
            </a:extLst>
          </p:cNvPr>
          <p:cNvSpPr/>
          <p:nvPr/>
        </p:nvSpPr>
        <p:spPr>
          <a:xfrm>
            <a:off x="566857" y="7497095"/>
            <a:ext cx="6677501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Ensures data consistency with </a:t>
            </a:r>
            <a:r>
              <a:rPr lang="en-US" sz="85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commit</a:t>
            </a: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85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rollback</a:t>
            </a: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mechanisms.</a:t>
            </a:r>
            <a:endParaRPr lang="en-US" sz="850" dirty="0"/>
          </a:p>
        </p:txBody>
      </p:sp>
      <p:sp>
        <p:nvSpPr>
          <p:cNvPr id="18" name="Shape 16">
            <a:extLst>
              <a:ext uri="{FF2B5EF4-FFF2-40B4-BE49-F238E27FC236}">
                <a16:creationId xmlns:a16="http://schemas.microsoft.com/office/drawing/2014/main" id="{E1C6FD23-9776-1FD6-1261-131D7D7A2BC7}"/>
              </a:ext>
            </a:extLst>
          </p:cNvPr>
          <p:cNvSpPr/>
          <p:nvPr/>
        </p:nvSpPr>
        <p:spPr>
          <a:xfrm>
            <a:off x="7386042" y="7312191"/>
            <a:ext cx="56674" cy="56674"/>
          </a:xfrm>
          <a:prstGeom prst="roundRect">
            <a:avLst>
              <a:gd name="adj" fmla="val 806719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BE5E4A38-1D68-95F2-AC50-AE7FC836B651}"/>
              </a:ext>
            </a:extLst>
          </p:cNvPr>
          <p:cNvSpPr/>
          <p:nvPr/>
        </p:nvSpPr>
        <p:spPr>
          <a:xfrm>
            <a:off x="7556063" y="725194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Resource Cleanup</a:t>
            </a:r>
            <a:endParaRPr lang="en-US" sz="1100" dirty="0"/>
          </a:p>
        </p:txBody>
      </p:sp>
      <p:sp>
        <p:nvSpPr>
          <p:cNvPr id="20" name="Text 18">
            <a:extLst>
              <a:ext uri="{FF2B5EF4-FFF2-40B4-BE49-F238E27FC236}">
                <a16:creationId xmlns:a16="http://schemas.microsoft.com/office/drawing/2014/main" id="{9A76984A-4FE5-418E-46B4-62D9EDC0AE0C}"/>
              </a:ext>
            </a:extLst>
          </p:cNvPr>
          <p:cNvSpPr/>
          <p:nvPr/>
        </p:nvSpPr>
        <p:spPr>
          <a:xfrm>
            <a:off x="7556063" y="7497095"/>
            <a:ext cx="6677501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Guarantees proper closing of database resources in the </a:t>
            </a:r>
            <a:r>
              <a:rPr lang="en-US" sz="85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finally</a:t>
            </a: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block.</a:t>
            </a:r>
            <a:endParaRPr lang="en-US" sz="85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5821195-3785-14FF-CE23-44FECD76F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5" y="1567068"/>
            <a:ext cx="6645712" cy="34889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BDE9DDD-F40B-B76C-6A93-59EFFF2D1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9" y="1567068"/>
            <a:ext cx="4251614" cy="475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736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EC0D1-2089-AC90-1188-C102215BE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55E7B5D-39B6-517B-4531-D44EAF11E98E}"/>
              </a:ext>
            </a:extLst>
          </p:cNvPr>
          <p:cNvSpPr/>
          <p:nvPr/>
        </p:nvSpPr>
        <p:spPr>
          <a:xfrm>
            <a:off x="396835" y="160913"/>
            <a:ext cx="51492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Code Architecture: GUI Event Handling</a:t>
            </a:r>
            <a:endParaRPr lang="en-US" sz="22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02C301E-50C7-87A7-D851-B8384C16786B}"/>
              </a:ext>
            </a:extLst>
          </p:cNvPr>
          <p:cNvSpPr/>
          <p:nvPr/>
        </p:nvSpPr>
        <p:spPr>
          <a:xfrm>
            <a:off x="396835" y="560606"/>
            <a:ext cx="447841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Responsive and User-Centric Interactions</a:t>
            </a:r>
            <a:endParaRPr lang="en-US" sz="17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274679A6-CD77-537B-9314-75B82B236F43}"/>
              </a:ext>
            </a:extLst>
          </p:cNvPr>
          <p:cNvSpPr/>
          <p:nvPr/>
        </p:nvSpPr>
        <p:spPr>
          <a:xfrm>
            <a:off x="396717" y="937141"/>
            <a:ext cx="13836729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</a:t>
            </a:r>
            <a:r>
              <a:rPr lang="en-US" sz="120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gui.py</a:t>
            </a: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module orchestrates all GUI events, ensuring a smooth and intuitive user experience.</a:t>
            </a:r>
            <a:endParaRPr lang="en-US" sz="12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A9445514-A978-0591-13D2-00628AC78AE8}"/>
              </a:ext>
            </a:extLst>
          </p:cNvPr>
          <p:cNvSpPr/>
          <p:nvPr/>
        </p:nvSpPr>
        <p:spPr>
          <a:xfrm>
            <a:off x="7315081" y="1301174"/>
            <a:ext cx="1939528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Best Practices in Action:</a:t>
            </a:r>
            <a:endParaRPr lang="en-US" sz="130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BB35B5EC-E775-FF42-6AC9-30A7BFD0FEE4}"/>
              </a:ext>
            </a:extLst>
          </p:cNvPr>
          <p:cNvSpPr/>
          <p:nvPr/>
        </p:nvSpPr>
        <p:spPr>
          <a:xfrm>
            <a:off x="7178635" y="1756231"/>
            <a:ext cx="255151" cy="255151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498FC044-5E4C-F6CB-B838-364E87EC2B17}"/>
              </a:ext>
            </a:extLst>
          </p:cNvPr>
          <p:cNvSpPr/>
          <p:nvPr/>
        </p:nvSpPr>
        <p:spPr>
          <a:xfrm>
            <a:off x="7221141" y="1777424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30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13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1C28560B-1FFA-C739-4BFA-9E66F680B860}"/>
              </a:ext>
            </a:extLst>
          </p:cNvPr>
          <p:cNvSpPr/>
          <p:nvPr/>
        </p:nvSpPr>
        <p:spPr>
          <a:xfrm>
            <a:off x="7547134" y="179516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Input Validation</a:t>
            </a:r>
            <a:endParaRPr lang="en-US" sz="110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E874EEC1-A10E-64D4-3C9C-5EEE57D7A8BA}"/>
              </a:ext>
            </a:extLst>
          </p:cNvPr>
          <p:cNvSpPr/>
          <p:nvPr/>
        </p:nvSpPr>
        <p:spPr>
          <a:xfrm>
            <a:off x="7547134" y="2040314"/>
            <a:ext cx="414920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Ensures data integrity by validating user input </a:t>
            </a:r>
            <a:r>
              <a:rPr lang="en-US" sz="8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before processing</a:t>
            </a: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850" dirty="0"/>
          </a:p>
        </p:txBody>
      </p:sp>
      <p:sp>
        <p:nvSpPr>
          <p:cNvPr id="13" name="Shape 11">
            <a:extLst>
              <a:ext uri="{FF2B5EF4-FFF2-40B4-BE49-F238E27FC236}">
                <a16:creationId xmlns:a16="http://schemas.microsoft.com/office/drawing/2014/main" id="{EC9EF784-A034-AB6F-3AA1-DD9D5DB37036}"/>
              </a:ext>
            </a:extLst>
          </p:cNvPr>
          <p:cNvSpPr/>
          <p:nvPr/>
        </p:nvSpPr>
        <p:spPr>
          <a:xfrm>
            <a:off x="7194907" y="2381071"/>
            <a:ext cx="255151" cy="255151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12CB84B0-FFC4-5F7E-91C7-8C369DAC731A}"/>
              </a:ext>
            </a:extLst>
          </p:cNvPr>
          <p:cNvSpPr/>
          <p:nvPr/>
        </p:nvSpPr>
        <p:spPr>
          <a:xfrm>
            <a:off x="7237412" y="2402264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30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1300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6F993E1F-BB6A-DCB3-2B6B-1F01B624D3A0}"/>
              </a:ext>
            </a:extLst>
          </p:cNvPr>
          <p:cNvSpPr/>
          <p:nvPr/>
        </p:nvSpPr>
        <p:spPr>
          <a:xfrm>
            <a:off x="7563406" y="242000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Clear Error Messages</a:t>
            </a:r>
            <a:endParaRPr lang="en-US" sz="1100" dirty="0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B46072C6-7B68-1FEF-49FD-64C301435FB1}"/>
              </a:ext>
            </a:extLst>
          </p:cNvPr>
          <p:cNvSpPr/>
          <p:nvPr/>
        </p:nvSpPr>
        <p:spPr>
          <a:xfrm>
            <a:off x="7563406" y="2665154"/>
            <a:ext cx="414932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</a:t>
            </a:r>
            <a:r>
              <a:rPr lang="en-US" sz="8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user-friendly messages</a:t>
            </a: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immediate feedback and guidance.</a:t>
            </a:r>
            <a:endParaRPr lang="en-US" sz="850" dirty="0"/>
          </a:p>
        </p:txBody>
      </p:sp>
      <p:sp>
        <p:nvSpPr>
          <p:cNvPr id="17" name="Shape 15">
            <a:extLst>
              <a:ext uri="{FF2B5EF4-FFF2-40B4-BE49-F238E27FC236}">
                <a16:creationId xmlns:a16="http://schemas.microsoft.com/office/drawing/2014/main" id="{F3D5A54D-5A54-B67B-F72C-D2F3392CA7FC}"/>
              </a:ext>
            </a:extLst>
          </p:cNvPr>
          <p:cNvSpPr/>
          <p:nvPr/>
        </p:nvSpPr>
        <p:spPr>
          <a:xfrm>
            <a:off x="7201138" y="3036391"/>
            <a:ext cx="255151" cy="255151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692675D2-9067-BE47-878E-3AB361DDCBAC}"/>
              </a:ext>
            </a:extLst>
          </p:cNvPr>
          <p:cNvSpPr/>
          <p:nvPr/>
        </p:nvSpPr>
        <p:spPr>
          <a:xfrm>
            <a:off x="7243643" y="3057584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30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1300" dirty="0"/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FDE6B711-A4EC-DB3C-D350-69EACE504874}"/>
              </a:ext>
            </a:extLst>
          </p:cNvPr>
          <p:cNvSpPr/>
          <p:nvPr/>
        </p:nvSpPr>
        <p:spPr>
          <a:xfrm>
            <a:off x="7574717" y="3044845"/>
            <a:ext cx="151792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Post-Success Cleanup</a:t>
            </a:r>
            <a:endParaRPr lang="en-US" sz="1100" dirty="0"/>
          </a:p>
        </p:txBody>
      </p:sp>
      <p:sp>
        <p:nvSpPr>
          <p:cNvPr id="20" name="Text 18">
            <a:extLst>
              <a:ext uri="{FF2B5EF4-FFF2-40B4-BE49-F238E27FC236}">
                <a16:creationId xmlns:a16="http://schemas.microsoft.com/office/drawing/2014/main" id="{65E03F2F-63EA-B783-F87E-4D93F6EA066F}"/>
              </a:ext>
            </a:extLst>
          </p:cNvPr>
          <p:cNvSpPr/>
          <p:nvPr/>
        </p:nvSpPr>
        <p:spPr>
          <a:xfrm>
            <a:off x="7574717" y="3289994"/>
            <a:ext cx="4149209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Automatically </a:t>
            </a:r>
            <a:r>
              <a:rPr lang="en-US" sz="8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clears the form</a:t>
            </a: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8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refreshes the UI</a:t>
            </a: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after successful operations.</a:t>
            </a:r>
            <a:endParaRPr lang="en-US" sz="85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F962AC5-A9E0-1A6D-E49E-615D5B363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17" y="1218603"/>
            <a:ext cx="5657004" cy="668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187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61BD3-9558-7E79-71B8-4865A8E59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63ECB86-8E4D-C482-5DB4-D6152C5F09FD}"/>
              </a:ext>
            </a:extLst>
          </p:cNvPr>
          <p:cNvSpPr/>
          <p:nvPr/>
        </p:nvSpPr>
        <p:spPr>
          <a:xfrm>
            <a:off x="396835" y="190441"/>
            <a:ext cx="46073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Code Architecture: Profile Window</a:t>
            </a:r>
            <a:endParaRPr lang="en-US" sz="22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C21AA75-822B-037A-759B-2548529090B0}"/>
              </a:ext>
            </a:extLst>
          </p:cNvPr>
          <p:cNvSpPr/>
          <p:nvPr/>
        </p:nvSpPr>
        <p:spPr>
          <a:xfrm>
            <a:off x="396835" y="590134"/>
            <a:ext cx="416349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Dynamic Display with Modern Features</a:t>
            </a:r>
            <a:endParaRPr lang="en-US" sz="17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27FB9C65-734A-799D-5FC0-35B3E39067C1}"/>
              </a:ext>
            </a:extLst>
          </p:cNvPr>
          <p:cNvSpPr/>
          <p:nvPr/>
        </p:nvSpPr>
        <p:spPr>
          <a:xfrm>
            <a:off x="396835" y="1043643"/>
            <a:ext cx="13836729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00"/>
              </a:lnSpc>
              <a:buNone/>
            </a:pPr>
            <a:r>
              <a:rPr lang="en-US" sz="1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</a:t>
            </a:r>
            <a:r>
              <a:rPr lang="en-US" sz="100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ProfileWindow</a:t>
            </a:r>
            <a:r>
              <a:rPr lang="en-US" sz="1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class facilitates a rich viewing experience for student profiles, incorporating interactive and responsive elements.</a:t>
            </a:r>
            <a:endParaRPr lang="en-US" sz="10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3C5CAFB1-BBB8-6896-0A2B-EF9C19E6E3B5}"/>
              </a:ext>
            </a:extLst>
          </p:cNvPr>
          <p:cNvSpPr/>
          <p:nvPr/>
        </p:nvSpPr>
        <p:spPr>
          <a:xfrm>
            <a:off x="396835" y="6236554"/>
            <a:ext cx="2506623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Modern Features Implemented:</a:t>
            </a:r>
            <a:endParaRPr lang="en-US" sz="130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5669D762-3B62-614E-81E2-A68F7368D8FD}"/>
              </a:ext>
            </a:extLst>
          </p:cNvPr>
          <p:cNvSpPr/>
          <p:nvPr/>
        </p:nvSpPr>
        <p:spPr>
          <a:xfrm>
            <a:off x="396835" y="6619220"/>
            <a:ext cx="6861691" cy="653296"/>
          </a:xfrm>
          <a:prstGeom prst="roundRect">
            <a:avLst>
              <a:gd name="adj" fmla="val 41665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C7775EBF-2E62-0F28-EA45-297B1D17D9BA}"/>
              </a:ext>
            </a:extLst>
          </p:cNvPr>
          <p:cNvSpPr/>
          <p:nvPr/>
        </p:nvSpPr>
        <p:spPr>
          <a:xfrm>
            <a:off x="510183" y="673256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Modal Dialog Pattern</a:t>
            </a:r>
            <a:endParaRPr lang="en-US" sz="11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40A068C7-C4E1-06CD-15E7-825D5C7C7571}"/>
              </a:ext>
            </a:extLst>
          </p:cNvPr>
          <p:cNvSpPr/>
          <p:nvPr/>
        </p:nvSpPr>
        <p:spPr>
          <a:xfrm>
            <a:off x="510183" y="6977718"/>
            <a:ext cx="66349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Ensures user focus on the profile window until dismissed.</a:t>
            </a:r>
            <a:endParaRPr lang="en-US" sz="850" dirty="0"/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51BEA5F8-555A-575B-351A-C9AEE83EA206}"/>
              </a:ext>
            </a:extLst>
          </p:cNvPr>
          <p:cNvSpPr/>
          <p:nvPr/>
        </p:nvSpPr>
        <p:spPr>
          <a:xfrm>
            <a:off x="7371874" y="6619220"/>
            <a:ext cx="6861691" cy="653296"/>
          </a:xfrm>
          <a:prstGeom prst="roundRect">
            <a:avLst>
              <a:gd name="adj" fmla="val 41665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A4B39938-37B1-FDCB-6F29-C58B574BCCE5}"/>
              </a:ext>
            </a:extLst>
          </p:cNvPr>
          <p:cNvSpPr/>
          <p:nvPr/>
        </p:nvSpPr>
        <p:spPr>
          <a:xfrm>
            <a:off x="7485221" y="673256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Keyboard Shortcuts</a:t>
            </a:r>
            <a:endParaRPr lang="en-US" sz="1100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C6BD896C-2596-FBEE-9063-2E369702662F}"/>
              </a:ext>
            </a:extLst>
          </p:cNvPr>
          <p:cNvSpPr/>
          <p:nvPr/>
        </p:nvSpPr>
        <p:spPr>
          <a:xfrm>
            <a:off x="7485221" y="6977718"/>
            <a:ext cx="66349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Enhances usability with hotkeys for actions like fullscreen toggle.</a:t>
            </a:r>
            <a:endParaRPr lang="en-US" sz="850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AF75D2FE-33F1-E269-B171-010EE4F8DD68}"/>
              </a:ext>
            </a:extLst>
          </p:cNvPr>
          <p:cNvSpPr/>
          <p:nvPr/>
        </p:nvSpPr>
        <p:spPr>
          <a:xfrm>
            <a:off x="396835" y="7385864"/>
            <a:ext cx="6861691" cy="653296"/>
          </a:xfrm>
          <a:prstGeom prst="roundRect">
            <a:avLst>
              <a:gd name="adj" fmla="val 41665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ABB8C4D3-C59C-1B38-FA18-42FAB78EC05B}"/>
              </a:ext>
            </a:extLst>
          </p:cNvPr>
          <p:cNvSpPr/>
          <p:nvPr/>
        </p:nvSpPr>
        <p:spPr>
          <a:xfrm>
            <a:off x="510183" y="749921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Responsive Design</a:t>
            </a:r>
            <a:endParaRPr lang="en-US" sz="1100" dirty="0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C4E24ABC-747C-6546-7AC2-8339EF66000F}"/>
              </a:ext>
            </a:extLst>
          </p:cNvPr>
          <p:cNvSpPr/>
          <p:nvPr/>
        </p:nvSpPr>
        <p:spPr>
          <a:xfrm>
            <a:off x="510183" y="7744361"/>
            <a:ext cx="66349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Adapts the layout and display to various window sizes, including fullscreen.</a:t>
            </a:r>
            <a:endParaRPr lang="en-US" sz="850" dirty="0"/>
          </a:p>
        </p:txBody>
      </p:sp>
      <p:sp>
        <p:nvSpPr>
          <p:cNvPr id="18" name="Shape 16">
            <a:extLst>
              <a:ext uri="{FF2B5EF4-FFF2-40B4-BE49-F238E27FC236}">
                <a16:creationId xmlns:a16="http://schemas.microsoft.com/office/drawing/2014/main" id="{ADA6E5AD-6944-7B9C-C60D-6D3282031A80}"/>
              </a:ext>
            </a:extLst>
          </p:cNvPr>
          <p:cNvSpPr/>
          <p:nvPr/>
        </p:nvSpPr>
        <p:spPr>
          <a:xfrm>
            <a:off x="7371874" y="7385864"/>
            <a:ext cx="6861691" cy="653296"/>
          </a:xfrm>
          <a:prstGeom prst="roundRect">
            <a:avLst>
              <a:gd name="adj" fmla="val 41665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126E1C99-34A5-9094-2C24-7A54E8141A3F}"/>
              </a:ext>
            </a:extLst>
          </p:cNvPr>
          <p:cNvSpPr/>
          <p:nvPr/>
        </p:nvSpPr>
        <p:spPr>
          <a:xfrm>
            <a:off x="7485221" y="749921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Smooth Scrolling</a:t>
            </a:r>
            <a:endParaRPr lang="en-US" sz="1100" dirty="0"/>
          </a:p>
        </p:txBody>
      </p:sp>
      <p:sp>
        <p:nvSpPr>
          <p:cNvPr id="20" name="Text 18">
            <a:extLst>
              <a:ext uri="{FF2B5EF4-FFF2-40B4-BE49-F238E27FC236}">
                <a16:creationId xmlns:a16="http://schemas.microsoft.com/office/drawing/2014/main" id="{C1146167-9672-1054-E5CE-B7ED4DB37636}"/>
              </a:ext>
            </a:extLst>
          </p:cNvPr>
          <p:cNvSpPr/>
          <p:nvPr/>
        </p:nvSpPr>
        <p:spPr>
          <a:xfrm>
            <a:off x="7485221" y="7744361"/>
            <a:ext cx="66349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a fluid experience for navigating through extensive profile data.</a:t>
            </a:r>
            <a:endParaRPr lang="en-US" sz="85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67DFA87-B3BA-4CA1-8F90-5564DC2BF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4" y="1491750"/>
            <a:ext cx="5927765" cy="457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927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FEC6C-0523-13D8-2C30-1E2A3D6B3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47978CF-4E2B-7584-E581-84DD224836A2}"/>
              </a:ext>
            </a:extLst>
          </p:cNvPr>
          <p:cNvSpPr/>
          <p:nvPr/>
        </p:nvSpPr>
        <p:spPr>
          <a:xfrm>
            <a:off x="703183" y="696873"/>
            <a:ext cx="7400806" cy="617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850"/>
              </a:lnSpc>
              <a:buNone/>
            </a:pPr>
            <a:r>
              <a:rPr lang="en-US" sz="3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Limitations &amp; Future Challenges</a:t>
            </a:r>
            <a:endParaRPr lang="en-US" sz="32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3D4392B8-D7D4-D0CD-9525-1CC1C9F1206B}"/>
              </a:ext>
            </a:extLst>
          </p:cNvPr>
          <p:cNvSpPr/>
          <p:nvPr/>
        </p:nvSpPr>
        <p:spPr>
          <a:xfrm>
            <a:off x="703183" y="1393627"/>
            <a:ext cx="8648581" cy="494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85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Identifying Areas for Growth and Improvement</a:t>
            </a:r>
            <a:endParaRPr lang="en-US" sz="20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E18599E7-C2F0-B81B-1ABA-69DDC97387C3}"/>
              </a:ext>
            </a:extLst>
          </p:cNvPr>
          <p:cNvSpPr/>
          <p:nvPr/>
        </p:nvSpPr>
        <p:spPr>
          <a:xfrm>
            <a:off x="703183" y="2184202"/>
            <a:ext cx="13246894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50"/>
              </a:lnSpc>
              <a:buNone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system, while functional, faces clear limitations that are now becoming exciting opportunities for innovation and growth.</a:t>
            </a:r>
            <a:endParaRPr lang="en-US" sz="1200" dirty="0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08BDC627-D324-DEE3-0AFD-E4053FD0B7C5}"/>
              </a:ext>
            </a:extLst>
          </p:cNvPr>
          <p:cNvSpPr/>
          <p:nvPr/>
        </p:nvSpPr>
        <p:spPr>
          <a:xfrm>
            <a:off x="703183" y="2722721"/>
            <a:ext cx="4283869" cy="2195036"/>
          </a:xfrm>
          <a:prstGeom prst="roundRect">
            <a:avLst>
              <a:gd name="adj" fmla="val 4999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  <p:txBody>
          <a:bodyPr/>
          <a:lstStyle/>
          <a:p>
            <a:endParaRPr lang="en-US" sz="1400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B9B903FE-4A16-B08E-FFB0-EDDB3D42C984}"/>
              </a:ext>
            </a:extLst>
          </p:cNvPr>
          <p:cNvSpPr/>
          <p:nvPr/>
        </p:nvSpPr>
        <p:spPr>
          <a:xfrm>
            <a:off x="680323" y="2722721"/>
            <a:ext cx="91440" cy="2195036"/>
          </a:xfrm>
          <a:prstGeom prst="roundRect">
            <a:avLst>
              <a:gd name="adj" fmla="val 32426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en-US" sz="140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E62B364F-AE43-4514-AA7B-78976E79A53A}"/>
              </a:ext>
            </a:extLst>
          </p:cNvPr>
          <p:cNvSpPr/>
          <p:nvPr/>
        </p:nvSpPr>
        <p:spPr>
          <a:xfrm>
            <a:off x="992267" y="2943225"/>
            <a:ext cx="2965013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900"/>
              </a:lnSpc>
              <a:buNone/>
            </a:pPr>
            <a:r>
              <a:rPr lang="en-US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Single User System</a:t>
            </a:r>
            <a:endParaRPr lang="en-US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94F08AB7-424B-16A1-7F86-A942C1001F49}"/>
              </a:ext>
            </a:extLst>
          </p:cNvPr>
          <p:cNvSpPr/>
          <p:nvPr/>
        </p:nvSpPr>
        <p:spPr>
          <a:xfrm>
            <a:off x="992267" y="3432334"/>
            <a:ext cx="3774281" cy="1264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50"/>
              </a:lnSpc>
              <a:buNone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Currently supports a single user, lacking </a:t>
            </a:r>
            <a:r>
              <a:rPr lang="en-US" sz="12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multi-user capabilities</a:t>
            </a: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authentication, and role-based access for broader operations.</a:t>
            </a:r>
            <a:endParaRPr lang="en-US" sz="120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F2DD0EE7-E7CB-A87D-C680-B52685EC8D25}"/>
              </a:ext>
            </a:extLst>
          </p:cNvPr>
          <p:cNvSpPr/>
          <p:nvPr/>
        </p:nvSpPr>
        <p:spPr>
          <a:xfrm>
            <a:off x="5184696" y="2722721"/>
            <a:ext cx="4283869" cy="2195036"/>
          </a:xfrm>
          <a:prstGeom prst="roundRect">
            <a:avLst>
              <a:gd name="adj" fmla="val 4999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  <p:txBody>
          <a:bodyPr/>
          <a:lstStyle/>
          <a:p>
            <a:endParaRPr lang="en-US" sz="1400"/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CA128338-7BAA-E452-1ACA-05FCF28C422A}"/>
              </a:ext>
            </a:extLst>
          </p:cNvPr>
          <p:cNvSpPr/>
          <p:nvPr/>
        </p:nvSpPr>
        <p:spPr>
          <a:xfrm>
            <a:off x="5161836" y="2722721"/>
            <a:ext cx="91440" cy="2195036"/>
          </a:xfrm>
          <a:prstGeom prst="roundRect">
            <a:avLst>
              <a:gd name="adj" fmla="val 32426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en-US" sz="140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CD8E37D6-5E57-6690-A504-98120C1B0787}"/>
              </a:ext>
            </a:extLst>
          </p:cNvPr>
          <p:cNvSpPr/>
          <p:nvPr/>
        </p:nvSpPr>
        <p:spPr>
          <a:xfrm>
            <a:off x="5473779" y="2943225"/>
            <a:ext cx="2965013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900"/>
              </a:lnSpc>
              <a:buNone/>
            </a:pPr>
            <a:r>
              <a:rPr lang="en-US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Local Database Only</a:t>
            </a:r>
            <a:endParaRPr lang="en-US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14244E4A-8E71-4A78-3614-2841F461C693}"/>
              </a:ext>
            </a:extLst>
          </p:cNvPr>
          <p:cNvSpPr/>
          <p:nvPr/>
        </p:nvSpPr>
        <p:spPr>
          <a:xfrm>
            <a:off x="5473779" y="3432334"/>
            <a:ext cx="3774281" cy="1264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50"/>
              </a:lnSpc>
              <a:buNone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Relies solely on a </a:t>
            </a:r>
            <a:r>
              <a:rPr lang="en-US" sz="12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local MySQL database</a:t>
            </a: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hindering remote access and collaborative efforts for distributed teams.</a:t>
            </a:r>
            <a:endParaRPr lang="en-US" sz="1200" dirty="0"/>
          </a:p>
        </p:txBody>
      </p:sp>
      <p:sp>
        <p:nvSpPr>
          <p:cNvPr id="13" name="Shape 11">
            <a:extLst>
              <a:ext uri="{FF2B5EF4-FFF2-40B4-BE49-F238E27FC236}">
                <a16:creationId xmlns:a16="http://schemas.microsoft.com/office/drawing/2014/main" id="{338D0700-AB3C-FAC7-C9FA-D52EFE669CE0}"/>
              </a:ext>
            </a:extLst>
          </p:cNvPr>
          <p:cNvSpPr/>
          <p:nvPr/>
        </p:nvSpPr>
        <p:spPr>
          <a:xfrm>
            <a:off x="9666208" y="2722721"/>
            <a:ext cx="4283869" cy="2195036"/>
          </a:xfrm>
          <a:prstGeom prst="roundRect">
            <a:avLst>
              <a:gd name="adj" fmla="val 4999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  <p:txBody>
          <a:bodyPr/>
          <a:lstStyle/>
          <a:p>
            <a:endParaRPr lang="en-US" sz="1400"/>
          </a:p>
        </p:txBody>
      </p:sp>
      <p:sp>
        <p:nvSpPr>
          <p:cNvPr id="14" name="Shape 12">
            <a:extLst>
              <a:ext uri="{FF2B5EF4-FFF2-40B4-BE49-F238E27FC236}">
                <a16:creationId xmlns:a16="http://schemas.microsoft.com/office/drawing/2014/main" id="{D6098246-C779-6BDC-D950-77CBD5C391BF}"/>
              </a:ext>
            </a:extLst>
          </p:cNvPr>
          <p:cNvSpPr/>
          <p:nvPr/>
        </p:nvSpPr>
        <p:spPr>
          <a:xfrm>
            <a:off x="9643348" y="2722721"/>
            <a:ext cx="91440" cy="2195036"/>
          </a:xfrm>
          <a:prstGeom prst="roundRect">
            <a:avLst>
              <a:gd name="adj" fmla="val 32426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en-US" sz="140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2FBDA2AD-420D-3F20-7604-A7EF44C99340}"/>
              </a:ext>
            </a:extLst>
          </p:cNvPr>
          <p:cNvSpPr/>
          <p:nvPr/>
        </p:nvSpPr>
        <p:spPr>
          <a:xfrm>
            <a:off x="9955292" y="2943225"/>
            <a:ext cx="2965013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900"/>
              </a:lnSpc>
              <a:buNone/>
            </a:pPr>
            <a:r>
              <a:rPr lang="en-US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Limited Search</a:t>
            </a:r>
            <a:endParaRPr lang="en-US" dirty="0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6D8C012A-C8C9-90B0-5132-E26355E56B6F}"/>
              </a:ext>
            </a:extLst>
          </p:cNvPr>
          <p:cNvSpPr/>
          <p:nvPr/>
        </p:nvSpPr>
        <p:spPr>
          <a:xfrm>
            <a:off x="9955292" y="3432334"/>
            <a:ext cx="3774281" cy="1264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50"/>
              </a:lnSpc>
              <a:buNone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Offers basic search by ID or name; </a:t>
            </a:r>
            <a:r>
              <a:rPr lang="en-US" sz="12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filtering and fuzzy search are absent</a:t>
            </a: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making specific data retrieval challenging.</a:t>
            </a:r>
            <a:endParaRPr lang="en-US" sz="1200" dirty="0"/>
          </a:p>
        </p:txBody>
      </p:sp>
      <p:sp>
        <p:nvSpPr>
          <p:cNvPr id="17" name="Shape 15">
            <a:extLst>
              <a:ext uri="{FF2B5EF4-FFF2-40B4-BE49-F238E27FC236}">
                <a16:creationId xmlns:a16="http://schemas.microsoft.com/office/drawing/2014/main" id="{D711AE64-BEF8-559B-E3FB-90BFF4DC5DC6}"/>
              </a:ext>
            </a:extLst>
          </p:cNvPr>
          <p:cNvSpPr/>
          <p:nvPr/>
        </p:nvSpPr>
        <p:spPr>
          <a:xfrm>
            <a:off x="703183" y="5115401"/>
            <a:ext cx="4283869" cy="1878806"/>
          </a:xfrm>
          <a:prstGeom prst="roundRect">
            <a:avLst>
              <a:gd name="adj" fmla="val 5840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  <p:txBody>
          <a:bodyPr/>
          <a:lstStyle/>
          <a:p>
            <a:endParaRPr lang="en-US" sz="1400"/>
          </a:p>
        </p:txBody>
      </p:sp>
      <p:sp>
        <p:nvSpPr>
          <p:cNvPr id="18" name="Shape 16">
            <a:extLst>
              <a:ext uri="{FF2B5EF4-FFF2-40B4-BE49-F238E27FC236}">
                <a16:creationId xmlns:a16="http://schemas.microsoft.com/office/drawing/2014/main" id="{84CAC4FF-245B-FA04-7EB9-22D0E9A53759}"/>
              </a:ext>
            </a:extLst>
          </p:cNvPr>
          <p:cNvSpPr/>
          <p:nvPr/>
        </p:nvSpPr>
        <p:spPr>
          <a:xfrm>
            <a:off x="680323" y="5115401"/>
            <a:ext cx="91440" cy="1878806"/>
          </a:xfrm>
          <a:prstGeom prst="roundRect">
            <a:avLst>
              <a:gd name="adj" fmla="val 32426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en-US" sz="1400"/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559AFF14-CC8D-98F5-A729-D49F45B5BB05}"/>
              </a:ext>
            </a:extLst>
          </p:cNvPr>
          <p:cNvSpPr/>
          <p:nvPr/>
        </p:nvSpPr>
        <p:spPr>
          <a:xfrm>
            <a:off x="992267" y="5335905"/>
            <a:ext cx="2965013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900"/>
              </a:lnSpc>
              <a:buNone/>
            </a:pPr>
            <a:r>
              <a:rPr lang="en-US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No Data Backup</a:t>
            </a:r>
            <a:endParaRPr lang="en-US" dirty="0"/>
          </a:p>
        </p:txBody>
      </p:sp>
      <p:sp>
        <p:nvSpPr>
          <p:cNvPr id="20" name="Text 18">
            <a:extLst>
              <a:ext uri="{FF2B5EF4-FFF2-40B4-BE49-F238E27FC236}">
                <a16:creationId xmlns:a16="http://schemas.microsoft.com/office/drawing/2014/main" id="{5E11AADB-1B36-73EC-6AEA-8A03522E117E}"/>
              </a:ext>
            </a:extLst>
          </p:cNvPr>
          <p:cNvSpPr/>
          <p:nvPr/>
        </p:nvSpPr>
        <p:spPr>
          <a:xfrm>
            <a:off x="992267" y="5825014"/>
            <a:ext cx="3774281" cy="948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50"/>
              </a:lnSpc>
              <a:buNone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Lacks </a:t>
            </a:r>
            <a:r>
              <a:rPr lang="en-US" sz="12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or cloud backup solutions</a:t>
            </a: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presenting a significant risk of data loss.</a:t>
            </a:r>
            <a:endParaRPr lang="en-US" sz="1200" dirty="0"/>
          </a:p>
        </p:txBody>
      </p:sp>
      <p:sp>
        <p:nvSpPr>
          <p:cNvPr id="21" name="Shape 19">
            <a:extLst>
              <a:ext uri="{FF2B5EF4-FFF2-40B4-BE49-F238E27FC236}">
                <a16:creationId xmlns:a16="http://schemas.microsoft.com/office/drawing/2014/main" id="{E2746C00-3BD5-4E15-2085-0EB7155008F1}"/>
              </a:ext>
            </a:extLst>
          </p:cNvPr>
          <p:cNvSpPr/>
          <p:nvPr/>
        </p:nvSpPr>
        <p:spPr>
          <a:xfrm>
            <a:off x="5184696" y="5115401"/>
            <a:ext cx="4283869" cy="1878806"/>
          </a:xfrm>
          <a:prstGeom prst="roundRect">
            <a:avLst>
              <a:gd name="adj" fmla="val 5840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  <p:txBody>
          <a:bodyPr/>
          <a:lstStyle/>
          <a:p>
            <a:endParaRPr lang="en-US" sz="1400"/>
          </a:p>
        </p:txBody>
      </p:sp>
      <p:sp>
        <p:nvSpPr>
          <p:cNvPr id="22" name="Shape 20">
            <a:extLst>
              <a:ext uri="{FF2B5EF4-FFF2-40B4-BE49-F238E27FC236}">
                <a16:creationId xmlns:a16="http://schemas.microsoft.com/office/drawing/2014/main" id="{CA630809-3232-FF1C-B4C6-9FB7DDEA91DE}"/>
              </a:ext>
            </a:extLst>
          </p:cNvPr>
          <p:cNvSpPr/>
          <p:nvPr/>
        </p:nvSpPr>
        <p:spPr>
          <a:xfrm>
            <a:off x="5161836" y="5115401"/>
            <a:ext cx="91440" cy="1878806"/>
          </a:xfrm>
          <a:prstGeom prst="roundRect">
            <a:avLst>
              <a:gd name="adj" fmla="val 32426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en-US" sz="1400"/>
          </a:p>
        </p:txBody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4D9C5333-A559-707C-CC0A-17FA062B3CD2}"/>
              </a:ext>
            </a:extLst>
          </p:cNvPr>
          <p:cNvSpPr/>
          <p:nvPr/>
        </p:nvSpPr>
        <p:spPr>
          <a:xfrm>
            <a:off x="5473779" y="5335905"/>
            <a:ext cx="2965013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900"/>
              </a:lnSpc>
              <a:buNone/>
            </a:pPr>
            <a:r>
              <a:rPr lang="en-US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Local Photo Storage</a:t>
            </a:r>
            <a:endParaRPr lang="en-US" dirty="0"/>
          </a:p>
        </p:txBody>
      </p:sp>
      <p:sp>
        <p:nvSpPr>
          <p:cNvPr id="24" name="Text 22">
            <a:extLst>
              <a:ext uri="{FF2B5EF4-FFF2-40B4-BE49-F238E27FC236}">
                <a16:creationId xmlns:a16="http://schemas.microsoft.com/office/drawing/2014/main" id="{CFED52C6-37FD-1B89-2F8B-7D6EEB408FC5}"/>
              </a:ext>
            </a:extLst>
          </p:cNvPr>
          <p:cNvSpPr/>
          <p:nvPr/>
        </p:nvSpPr>
        <p:spPr>
          <a:xfrm>
            <a:off x="5473779" y="5825014"/>
            <a:ext cx="3774281" cy="948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50"/>
              </a:lnSpc>
              <a:buNone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Photos are stored </a:t>
            </a:r>
            <a:r>
              <a:rPr lang="en-US" sz="12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locally without cloud integration</a:t>
            </a: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restricting remote accessibility and sharing.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19096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5778" y="398502"/>
            <a:ext cx="3231833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📋</a:t>
            </a:r>
            <a:r>
              <a:rPr lang="en-US" sz="22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Presentation Outline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505778" y="1048822"/>
            <a:ext cx="13618845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Duration:</a:t>
            </a: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10 Minutes</a:t>
            </a:r>
            <a:endParaRPr lang="en-US" sz="1100" dirty="0"/>
          </a:p>
        </p:txBody>
      </p:sp>
      <p:sp>
        <p:nvSpPr>
          <p:cNvPr id="4" name="Shape 2"/>
          <p:cNvSpPr/>
          <p:nvPr/>
        </p:nvSpPr>
        <p:spPr>
          <a:xfrm>
            <a:off x="650319" y="1821775"/>
            <a:ext cx="144423" cy="673418"/>
          </a:xfrm>
          <a:prstGeom prst="roundRect">
            <a:avLst>
              <a:gd name="adj" fmla="val 15011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505778" y="1727002"/>
            <a:ext cx="433507" cy="433507"/>
          </a:xfrm>
          <a:prstGeom prst="roundRect">
            <a:avLst>
              <a:gd name="adj" fmla="val 105465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124" y="1835468"/>
            <a:ext cx="216694" cy="21669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83707" y="1749504"/>
            <a:ext cx="2078474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Welcome &amp; Introduction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1083707" y="2119670"/>
            <a:ext cx="6055281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 min</a:t>
            </a:r>
            <a:endParaRPr lang="en-US" sz="1100" dirty="0"/>
          </a:p>
        </p:txBody>
      </p:sp>
      <p:sp>
        <p:nvSpPr>
          <p:cNvPr id="9" name="Shape 6"/>
          <p:cNvSpPr/>
          <p:nvPr/>
        </p:nvSpPr>
        <p:spPr>
          <a:xfrm>
            <a:off x="867013" y="2856428"/>
            <a:ext cx="144423" cy="673418"/>
          </a:xfrm>
          <a:prstGeom prst="roundRect">
            <a:avLst>
              <a:gd name="adj" fmla="val 15011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722471" y="2761655"/>
            <a:ext cx="433507" cy="433507"/>
          </a:xfrm>
          <a:prstGeom prst="roundRect">
            <a:avLst>
              <a:gd name="adj" fmla="val 105465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0818" y="2870121"/>
            <a:ext cx="216694" cy="21669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300401" y="2784158"/>
            <a:ext cx="1806535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Team Introduction</a:t>
            </a:r>
            <a:endParaRPr lang="en-US" sz="1400" dirty="0"/>
          </a:p>
        </p:txBody>
      </p:sp>
      <p:sp>
        <p:nvSpPr>
          <p:cNvPr id="13" name="Text 9"/>
          <p:cNvSpPr/>
          <p:nvPr/>
        </p:nvSpPr>
        <p:spPr>
          <a:xfrm>
            <a:off x="1300401" y="3154323"/>
            <a:ext cx="5838587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30 sec</a:t>
            </a:r>
            <a:endParaRPr lang="en-US" sz="1100" dirty="0"/>
          </a:p>
        </p:txBody>
      </p:sp>
      <p:sp>
        <p:nvSpPr>
          <p:cNvPr id="14" name="Shape 10"/>
          <p:cNvSpPr/>
          <p:nvPr/>
        </p:nvSpPr>
        <p:spPr>
          <a:xfrm>
            <a:off x="1083826" y="3891082"/>
            <a:ext cx="144423" cy="673418"/>
          </a:xfrm>
          <a:prstGeom prst="roundRect">
            <a:avLst>
              <a:gd name="adj" fmla="val 15011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1"/>
          <p:cNvSpPr/>
          <p:nvPr/>
        </p:nvSpPr>
        <p:spPr>
          <a:xfrm>
            <a:off x="939284" y="3796308"/>
            <a:ext cx="433507" cy="433507"/>
          </a:xfrm>
          <a:prstGeom prst="roundRect">
            <a:avLst>
              <a:gd name="adj" fmla="val 105465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7631" y="3904774"/>
            <a:ext cx="216694" cy="216694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517213" y="3818811"/>
            <a:ext cx="2497931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Project Purpose &amp; Objectives</a:t>
            </a:r>
            <a:endParaRPr lang="en-US" sz="1400" dirty="0"/>
          </a:p>
        </p:txBody>
      </p:sp>
      <p:sp>
        <p:nvSpPr>
          <p:cNvPr id="18" name="Text 13"/>
          <p:cNvSpPr/>
          <p:nvPr/>
        </p:nvSpPr>
        <p:spPr>
          <a:xfrm>
            <a:off x="1517213" y="4188976"/>
            <a:ext cx="5621774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 min</a:t>
            </a:r>
            <a:endParaRPr lang="en-US" sz="1100" dirty="0"/>
          </a:p>
        </p:txBody>
      </p:sp>
      <p:sp>
        <p:nvSpPr>
          <p:cNvPr id="19" name="Shape 14"/>
          <p:cNvSpPr/>
          <p:nvPr/>
        </p:nvSpPr>
        <p:spPr>
          <a:xfrm>
            <a:off x="1300639" y="4925735"/>
            <a:ext cx="144423" cy="673418"/>
          </a:xfrm>
          <a:prstGeom prst="roundRect">
            <a:avLst>
              <a:gd name="adj" fmla="val 15011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5"/>
          <p:cNvSpPr/>
          <p:nvPr/>
        </p:nvSpPr>
        <p:spPr>
          <a:xfrm>
            <a:off x="1156097" y="4830961"/>
            <a:ext cx="433507" cy="433507"/>
          </a:xfrm>
          <a:prstGeom prst="roundRect">
            <a:avLst>
              <a:gd name="adj" fmla="val 105465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64444" y="4939427"/>
            <a:ext cx="216694" cy="216694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734026" y="4853464"/>
            <a:ext cx="2460069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Technology Stack &amp; Libraries</a:t>
            </a:r>
            <a:endParaRPr lang="en-US" sz="1400" dirty="0"/>
          </a:p>
        </p:txBody>
      </p:sp>
      <p:sp>
        <p:nvSpPr>
          <p:cNvPr id="23" name="Text 17"/>
          <p:cNvSpPr/>
          <p:nvPr/>
        </p:nvSpPr>
        <p:spPr>
          <a:xfrm>
            <a:off x="1734026" y="5223629"/>
            <a:ext cx="5404961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 min</a:t>
            </a:r>
            <a:endParaRPr lang="en-US" sz="1100" dirty="0"/>
          </a:p>
        </p:txBody>
      </p:sp>
      <p:sp>
        <p:nvSpPr>
          <p:cNvPr id="24" name="Shape 18"/>
          <p:cNvSpPr/>
          <p:nvPr/>
        </p:nvSpPr>
        <p:spPr>
          <a:xfrm>
            <a:off x="1083826" y="5960388"/>
            <a:ext cx="144423" cy="673418"/>
          </a:xfrm>
          <a:prstGeom prst="roundRect">
            <a:avLst>
              <a:gd name="adj" fmla="val 15011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19"/>
          <p:cNvSpPr/>
          <p:nvPr/>
        </p:nvSpPr>
        <p:spPr>
          <a:xfrm>
            <a:off x="939284" y="5865614"/>
            <a:ext cx="433507" cy="433507"/>
          </a:xfrm>
          <a:prstGeom prst="roundRect">
            <a:avLst>
              <a:gd name="adj" fmla="val 105465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7631" y="5974080"/>
            <a:ext cx="216694" cy="216694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1517213" y="5888117"/>
            <a:ext cx="1972508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Development Schedule</a:t>
            </a:r>
            <a:endParaRPr lang="en-US" sz="1400" dirty="0"/>
          </a:p>
        </p:txBody>
      </p:sp>
      <p:sp>
        <p:nvSpPr>
          <p:cNvPr id="28" name="Text 21"/>
          <p:cNvSpPr/>
          <p:nvPr/>
        </p:nvSpPr>
        <p:spPr>
          <a:xfrm>
            <a:off x="1517213" y="6258282"/>
            <a:ext cx="5621774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30 sec</a:t>
            </a:r>
            <a:endParaRPr lang="en-US" sz="1100" dirty="0"/>
          </a:p>
        </p:txBody>
      </p:sp>
      <p:sp>
        <p:nvSpPr>
          <p:cNvPr id="29" name="Shape 22"/>
          <p:cNvSpPr/>
          <p:nvPr/>
        </p:nvSpPr>
        <p:spPr>
          <a:xfrm>
            <a:off x="867013" y="6995041"/>
            <a:ext cx="144423" cy="673418"/>
          </a:xfrm>
          <a:prstGeom prst="roundRect">
            <a:avLst>
              <a:gd name="adj" fmla="val 15011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3"/>
          <p:cNvSpPr/>
          <p:nvPr/>
        </p:nvSpPr>
        <p:spPr>
          <a:xfrm>
            <a:off x="722471" y="6900267"/>
            <a:ext cx="433507" cy="433507"/>
          </a:xfrm>
          <a:prstGeom prst="roundRect">
            <a:avLst>
              <a:gd name="adj" fmla="val 105465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1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0818" y="7008733"/>
            <a:ext cx="216694" cy="216694"/>
          </a:xfrm>
          <a:prstGeom prst="rect">
            <a:avLst/>
          </a:prstGeom>
        </p:spPr>
      </p:pic>
      <p:sp>
        <p:nvSpPr>
          <p:cNvPr id="32" name="Text 24"/>
          <p:cNvSpPr/>
          <p:nvPr/>
        </p:nvSpPr>
        <p:spPr>
          <a:xfrm>
            <a:off x="1300401" y="6922770"/>
            <a:ext cx="1806535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Features Overview</a:t>
            </a:r>
            <a:endParaRPr lang="en-US" sz="1400" dirty="0"/>
          </a:p>
        </p:txBody>
      </p:sp>
      <p:sp>
        <p:nvSpPr>
          <p:cNvPr id="33" name="Text 25"/>
          <p:cNvSpPr/>
          <p:nvPr/>
        </p:nvSpPr>
        <p:spPr>
          <a:xfrm>
            <a:off x="1300401" y="7292935"/>
            <a:ext cx="5838587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1.5 min</a:t>
            </a:r>
            <a:endParaRPr lang="en-US" sz="1100" dirty="0"/>
          </a:p>
        </p:txBody>
      </p:sp>
      <p:sp>
        <p:nvSpPr>
          <p:cNvPr id="34" name="Shape 26"/>
          <p:cNvSpPr/>
          <p:nvPr/>
        </p:nvSpPr>
        <p:spPr>
          <a:xfrm>
            <a:off x="7643574" y="1821775"/>
            <a:ext cx="144423" cy="673418"/>
          </a:xfrm>
          <a:prstGeom prst="roundRect">
            <a:avLst>
              <a:gd name="adj" fmla="val 15011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27"/>
          <p:cNvSpPr/>
          <p:nvPr/>
        </p:nvSpPr>
        <p:spPr>
          <a:xfrm>
            <a:off x="7499033" y="1727002"/>
            <a:ext cx="433507" cy="433507"/>
          </a:xfrm>
          <a:prstGeom prst="roundRect">
            <a:avLst>
              <a:gd name="adj" fmla="val 105465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6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607379" y="1835468"/>
            <a:ext cx="216694" cy="216694"/>
          </a:xfrm>
          <a:prstGeom prst="rect">
            <a:avLst/>
          </a:prstGeom>
        </p:spPr>
      </p:pic>
      <p:sp>
        <p:nvSpPr>
          <p:cNvPr id="37" name="Text 28"/>
          <p:cNvSpPr/>
          <p:nvPr/>
        </p:nvSpPr>
        <p:spPr>
          <a:xfrm>
            <a:off x="8076962" y="1749504"/>
            <a:ext cx="1806535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Project Structure</a:t>
            </a:r>
            <a:endParaRPr lang="en-US" sz="1400" dirty="0"/>
          </a:p>
        </p:txBody>
      </p:sp>
      <p:sp>
        <p:nvSpPr>
          <p:cNvPr id="38" name="Text 29"/>
          <p:cNvSpPr/>
          <p:nvPr/>
        </p:nvSpPr>
        <p:spPr>
          <a:xfrm>
            <a:off x="8076962" y="2119670"/>
            <a:ext cx="6055281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 min</a:t>
            </a:r>
            <a:endParaRPr lang="en-US" sz="1100" dirty="0"/>
          </a:p>
        </p:txBody>
      </p:sp>
      <p:sp>
        <p:nvSpPr>
          <p:cNvPr id="39" name="Shape 30"/>
          <p:cNvSpPr/>
          <p:nvPr/>
        </p:nvSpPr>
        <p:spPr>
          <a:xfrm>
            <a:off x="7860268" y="2856428"/>
            <a:ext cx="144423" cy="673418"/>
          </a:xfrm>
          <a:prstGeom prst="roundRect">
            <a:avLst>
              <a:gd name="adj" fmla="val 15011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Shape 31"/>
          <p:cNvSpPr/>
          <p:nvPr/>
        </p:nvSpPr>
        <p:spPr>
          <a:xfrm>
            <a:off x="7715726" y="2761655"/>
            <a:ext cx="433507" cy="433507"/>
          </a:xfrm>
          <a:prstGeom prst="roundRect">
            <a:avLst>
              <a:gd name="adj" fmla="val 105465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1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824073" y="2870121"/>
            <a:ext cx="216694" cy="216694"/>
          </a:xfrm>
          <a:prstGeom prst="rect">
            <a:avLst/>
          </a:prstGeom>
        </p:spPr>
      </p:pic>
      <p:sp>
        <p:nvSpPr>
          <p:cNvPr id="42" name="Text 32"/>
          <p:cNvSpPr/>
          <p:nvPr/>
        </p:nvSpPr>
        <p:spPr>
          <a:xfrm>
            <a:off x="8293656" y="2784158"/>
            <a:ext cx="1806535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Live Demonstration</a:t>
            </a:r>
            <a:endParaRPr lang="en-US" sz="1400" dirty="0"/>
          </a:p>
        </p:txBody>
      </p:sp>
      <p:sp>
        <p:nvSpPr>
          <p:cNvPr id="43" name="Text 33"/>
          <p:cNvSpPr/>
          <p:nvPr/>
        </p:nvSpPr>
        <p:spPr>
          <a:xfrm>
            <a:off x="8293656" y="3154323"/>
            <a:ext cx="5838587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 min</a:t>
            </a:r>
            <a:endParaRPr lang="en-US" sz="1100" dirty="0"/>
          </a:p>
        </p:txBody>
      </p:sp>
      <p:sp>
        <p:nvSpPr>
          <p:cNvPr id="44" name="Shape 34"/>
          <p:cNvSpPr/>
          <p:nvPr/>
        </p:nvSpPr>
        <p:spPr>
          <a:xfrm>
            <a:off x="8077081" y="3891082"/>
            <a:ext cx="144423" cy="673418"/>
          </a:xfrm>
          <a:prstGeom prst="roundRect">
            <a:avLst>
              <a:gd name="adj" fmla="val 15011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Shape 35"/>
          <p:cNvSpPr/>
          <p:nvPr/>
        </p:nvSpPr>
        <p:spPr>
          <a:xfrm>
            <a:off x="7932539" y="3796308"/>
            <a:ext cx="433507" cy="433507"/>
          </a:xfrm>
          <a:prstGeom prst="roundRect">
            <a:avLst>
              <a:gd name="adj" fmla="val 105465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6" name="Image 8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40886" y="3904774"/>
            <a:ext cx="216694" cy="216694"/>
          </a:xfrm>
          <a:prstGeom prst="rect">
            <a:avLst/>
          </a:prstGeom>
        </p:spPr>
      </p:pic>
      <p:sp>
        <p:nvSpPr>
          <p:cNvPr id="47" name="Text 36"/>
          <p:cNvSpPr/>
          <p:nvPr/>
        </p:nvSpPr>
        <p:spPr>
          <a:xfrm>
            <a:off x="8510468" y="3818811"/>
            <a:ext cx="1806535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Code Architecture</a:t>
            </a:r>
            <a:endParaRPr lang="en-US" sz="1400" dirty="0"/>
          </a:p>
        </p:txBody>
      </p:sp>
      <p:sp>
        <p:nvSpPr>
          <p:cNvPr id="48" name="Text 37"/>
          <p:cNvSpPr/>
          <p:nvPr/>
        </p:nvSpPr>
        <p:spPr>
          <a:xfrm>
            <a:off x="8510468" y="4188976"/>
            <a:ext cx="5621774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 min</a:t>
            </a:r>
            <a:endParaRPr lang="en-US" sz="1100" dirty="0"/>
          </a:p>
        </p:txBody>
      </p:sp>
      <p:sp>
        <p:nvSpPr>
          <p:cNvPr id="49" name="Shape 38"/>
          <p:cNvSpPr/>
          <p:nvPr/>
        </p:nvSpPr>
        <p:spPr>
          <a:xfrm>
            <a:off x="8293894" y="4925735"/>
            <a:ext cx="144423" cy="673418"/>
          </a:xfrm>
          <a:prstGeom prst="roundRect">
            <a:avLst>
              <a:gd name="adj" fmla="val 15011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Shape 39"/>
          <p:cNvSpPr/>
          <p:nvPr/>
        </p:nvSpPr>
        <p:spPr>
          <a:xfrm>
            <a:off x="8149352" y="4830961"/>
            <a:ext cx="433507" cy="433507"/>
          </a:xfrm>
          <a:prstGeom prst="roundRect">
            <a:avLst>
              <a:gd name="adj" fmla="val 105465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1" name="Image 9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57699" y="4939427"/>
            <a:ext cx="216694" cy="216694"/>
          </a:xfrm>
          <a:prstGeom prst="rect">
            <a:avLst/>
          </a:prstGeom>
        </p:spPr>
      </p:pic>
      <p:sp>
        <p:nvSpPr>
          <p:cNvPr id="52" name="Text 40"/>
          <p:cNvSpPr/>
          <p:nvPr/>
        </p:nvSpPr>
        <p:spPr>
          <a:xfrm>
            <a:off x="8727281" y="4853464"/>
            <a:ext cx="2103953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Limitations &amp; Challenges</a:t>
            </a:r>
            <a:endParaRPr lang="en-US" sz="1400" dirty="0"/>
          </a:p>
        </p:txBody>
      </p:sp>
      <p:sp>
        <p:nvSpPr>
          <p:cNvPr id="53" name="Text 41"/>
          <p:cNvSpPr/>
          <p:nvPr/>
        </p:nvSpPr>
        <p:spPr>
          <a:xfrm>
            <a:off x="8727281" y="5223629"/>
            <a:ext cx="5404961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30 sec</a:t>
            </a:r>
            <a:endParaRPr lang="en-US" sz="1100" dirty="0"/>
          </a:p>
        </p:txBody>
      </p:sp>
      <p:sp>
        <p:nvSpPr>
          <p:cNvPr id="54" name="Shape 42"/>
          <p:cNvSpPr/>
          <p:nvPr/>
        </p:nvSpPr>
        <p:spPr>
          <a:xfrm>
            <a:off x="8077081" y="5960388"/>
            <a:ext cx="144423" cy="673418"/>
          </a:xfrm>
          <a:prstGeom prst="roundRect">
            <a:avLst>
              <a:gd name="adj" fmla="val 15011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5" name="Shape 43"/>
          <p:cNvSpPr/>
          <p:nvPr/>
        </p:nvSpPr>
        <p:spPr>
          <a:xfrm>
            <a:off x="7932539" y="5865614"/>
            <a:ext cx="433507" cy="433507"/>
          </a:xfrm>
          <a:prstGeom prst="roundRect">
            <a:avLst>
              <a:gd name="adj" fmla="val 105465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6" name="Image 10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040886" y="5974080"/>
            <a:ext cx="216694" cy="216694"/>
          </a:xfrm>
          <a:prstGeom prst="rect">
            <a:avLst/>
          </a:prstGeom>
        </p:spPr>
      </p:pic>
      <p:sp>
        <p:nvSpPr>
          <p:cNvPr id="57" name="Text 44"/>
          <p:cNvSpPr/>
          <p:nvPr/>
        </p:nvSpPr>
        <p:spPr>
          <a:xfrm>
            <a:off x="8510468" y="5888117"/>
            <a:ext cx="1829276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Future Improvements</a:t>
            </a:r>
            <a:endParaRPr lang="en-US" sz="1400" dirty="0"/>
          </a:p>
        </p:txBody>
      </p:sp>
      <p:sp>
        <p:nvSpPr>
          <p:cNvPr id="58" name="Text 45"/>
          <p:cNvSpPr/>
          <p:nvPr/>
        </p:nvSpPr>
        <p:spPr>
          <a:xfrm>
            <a:off x="8510468" y="6258282"/>
            <a:ext cx="5621774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30 sec</a:t>
            </a:r>
            <a:endParaRPr lang="en-US" sz="1100" dirty="0"/>
          </a:p>
        </p:txBody>
      </p:sp>
      <p:sp>
        <p:nvSpPr>
          <p:cNvPr id="59" name="Shape 46"/>
          <p:cNvSpPr/>
          <p:nvPr/>
        </p:nvSpPr>
        <p:spPr>
          <a:xfrm>
            <a:off x="7860268" y="6995041"/>
            <a:ext cx="144423" cy="673418"/>
          </a:xfrm>
          <a:prstGeom prst="roundRect">
            <a:avLst>
              <a:gd name="adj" fmla="val 15011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0" name="Shape 47"/>
          <p:cNvSpPr/>
          <p:nvPr/>
        </p:nvSpPr>
        <p:spPr>
          <a:xfrm>
            <a:off x="7715726" y="6900267"/>
            <a:ext cx="433507" cy="433507"/>
          </a:xfrm>
          <a:prstGeom prst="roundRect">
            <a:avLst>
              <a:gd name="adj" fmla="val 105465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1" name="Image 11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824073" y="7008733"/>
            <a:ext cx="216694" cy="216694"/>
          </a:xfrm>
          <a:prstGeom prst="rect">
            <a:avLst/>
          </a:prstGeom>
        </p:spPr>
      </p:pic>
      <p:sp>
        <p:nvSpPr>
          <p:cNvPr id="62" name="Text 48"/>
          <p:cNvSpPr/>
          <p:nvPr/>
        </p:nvSpPr>
        <p:spPr>
          <a:xfrm>
            <a:off x="8293656" y="6922770"/>
            <a:ext cx="1806535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Conclusion &amp; Q&amp;A</a:t>
            </a:r>
            <a:endParaRPr lang="en-US" sz="1400" dirty="0"/>
          </a:p>
        </p:txBody>
      </p:sp>
      <p:sp>
        <p:nvSpPr>
          <p:cNvPr id="63" name="Text 49"/>
          <p:cNvSpPr/>
          <p:nvPr/>
        </p:nvSpPr>
        <p:spPr>
          <a:xfrm>
            <a:off x="8293656" y="7292935"/>
            <a:ext cx="5838587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30 sec</a:t>
            </a:r>
            <a:endParaRPr lang="en-US" sz="11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B2CEB22-53A3-D378-A7B8-BCDB9976DEA3}"/>
              </a:ext>
            </a:extLst>
          </p:cNvPr>
          <p:cNvSpPr/>
          <p:nvPr/>
        </p:nvSpPr>
        <p:spPr>
          <a:xfrm>
            <a:off x="684609" y="652165"/>
            <a:ext cx="3624501" cy="685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80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📊</a:t>
            </a:r>
            <a:r>
              <a:rPr lang="en-US" sz="2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Project Overview</a:t>
            </a:r>
            <a:endParaRPr lang="en-US" sz="28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82F4677C-5AF0-4F71-C0CD-F280C7071BDB}"/>
              </a:ext>
            </a:extLst>
          </p:cNvPr>
          <p:cNvSpPr/>
          <p:nvPr/>
        </p:nvSpPr>
        <p:spPr>
          <a:xfrm>
            <a:off x="684609" y="1762661"/>
            <a:ext cx="4290060" cy="5311854"/>
          </a:xfrm>
          <a:prstGeom prst="roundRect">
            <a:avLst>
              <a:gd name="adj" fmla="val 684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B0617325-71D4-A228-397A-FCD5518647F9}"/>
              </a:ext>
            </a:extLst>
          </p:cNvPr>
          <p:cNvSpPr/>
          <p:nvPr/>
        </p:nvSpPr>
        <p:spPr>
          <a:xfrm>
            <a:off x="880110" y="1958162"/>
            <a:ext cx="586740" cy="586740"/>
          </a:xfrm>
          <a:prstGeom prst="roundRect">
            <a:avLst>
              <a:gd name="adj" fmla="val 15582857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>
            <a:extLst>
              <a:ext uri="{FF2B5EF4-FFF2-40B4-BE49-F238E27FC236}">
                <a16:creationId xmlns:a16="http://schemas.microsoft.com/office/drawing/2014/main" id="{8DA2F34C-CF71-0597-820F-CB0472C0D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1440" y="2119492"/>
            <a:ext cx="263962" cy="263962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F0697120-AC74-CC2D-0A92-8A967C24FF2C}"/>
              </a:ext>
            </a:extLst>
          </p:cNvPr>
          <p:cNvSpPr/>
          <p:nvPr/>
        </p:nvSpPr>
        <p:spPr>
          <a:xfrm>
            <a:off x="880110" y="2740403"/>
            <a:ext cx="2445068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What We Built</a:t>
            </a:r>
            <a:endParaRPr lang="en-US" sz="19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A923592F-D857-B0C0-A4AA-4C699C58FAF8}"/>
              </a:ext>
            </a:extLst>
          </p:cNvPr>
          <p:cNvSpPr/>
          <p:nvPr/>
        </p:nvSpPr>
        <p:spPr>
          <a:xfrm>
            <a:off x="880110" y="3163313"/>
            <a:ext cx="3899059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Modern desktop application: Over 2,000 lines of Python code</a:t>
            </a:r>
            <a:endParaRPr lang="en-US" sz="150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ABE23AF1-F789-2352-3881-4DD583A38045}"/>
              </a:ext>
            </a:extLst>
          </p:cNvPr>
          <p:cNvSpPr/>
          <p:nvPr/>
        </p:nvSpPr>
        <p:spPr>
          <a:xfrm>
            <a:off x="880110" y="3857566"/>
            <a:ext cx="3899059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Robust MySQL database: Featuring 3 normalized tables</a:t>
            </a:r>
            <a:endParaRPr lang="en-US" sz="15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30F283FE-328F-96CB-B1BD-772490DFFBA7}"/>
              </a:ext>
            </a:extLst>
          </p:cNvPr>
          <p:cNvSpPr/>
          <p:nvPr/>
        </p:nvSpPr>
        <p:spPr>
          <a:xfrm>
            <a:off x="880110" y="4551819"/>
            <a:ext cx="3899059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student profiles: Detailed 21-field records</a:t>
            </a:r>
            <a:endParaRPr lang="en-US" sz="1500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BFC7AA57-BE9B-5960-06B4-ADEAA7A036AA}"/>
              </a:ext>
            </a:extLst>
          </p:cNvPr>
          <p:cNvSpPr/>
          <p:nvPr/>
        </p:nvSpPr>
        <p:spPr>
          <a:xfrm>
            <a:off x="880110" y="5246073"/>
            <a:ext cx="3899059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Powerful analytics: Statistical analysis and reporting features</a:t>
            </a:r>
            <a:endParaRPr lang="en-US" sz="150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3C92DC0E-0089-55D4-8418-E0DEF5F3F684}"/>
              </a:ext>
            </a:extLst>
          </p:cNvPr>
          <p:cNvSpPr/>
          <p:nvPr/>
        </p:nvSpPr>
        <p:spPr>
          <a:xfrm>
            <a:off x="880110" y="5940326"/>
            <a:ext cx="3899059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 data handling: Advanced import/export capabilities</a:t>
            </a:r>
            <a:endParaRPr lang="en-US" sz="1500" dirty="0"/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E52EB9E2-4C8A-58BC-D137-02D60A05337E}"/>
              </a:ext>
            </a:extLst>
          </p:cNvPr>
          <p:cNvSpPr/>
          <p:nvPr/>
        </p:nvSpPr>
        <p:spPr>
          <a:xfrm>
            <a:off x="5170170" y="1762661"/>
            <a:ext cx="4290060" cy="5311854"/>
          </a:xfrm>
          <a:prstGeom prst="roundRect">
            <a:avLst>
              <a:gd name="adj" fmla="val 684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>
            <a:extLst>
              <a:ext uri="{FF2B5EF4-FFF2-40B4-BE49-F238E27FC236}">
                <a16:creationId xmlns:a16="http://schemas.microsoft.com/office/drawing/2014/main" id="{9D6E7E67-1E28-2C8A-FCED-B96F7E28DFA3}"/>
              </a:ext>
            </a:extLst>
          </p:cNvPr>
          <p:cNvSpPr/>
          <p:nvPr/>
        </p:nvSpPr>
        <p:spPr>
          <a:xfrm>
            <a:off x="5365671" y="1958162"/>
            <a:ext cx="586740" cy="586740"/>
          </a:xfrm>
          <a:prstGeom prst="roundRect">
            <a:avLst>
              <a:gd name="adj" fmla="val 15582857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4" name="Image 1">
            <a:extLst>
              <a:ext uri="{FF2B5EF4-FFF2-40B4-BE49-F238E27FC236}">
                <a16:creationId xmlns:a16="http://schemas.microsoft.com/office/drawing/2014/main" id="{64A32475-13C8-854A-8F54-53CF3912B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7000" y="2119492"/>
            <a:ext cx="263962" cy="263962"/>
          </a:xfrm>
          <a:prstGeom prst="rect">
            <a:avLst/>
          </a:prstGeom>
        </p:spPr>
      </p:pic>
      <p:sp>
        <p:nvSpPr>
          <p:cNvPr id="15" name="Text 11">
            <a:extLst>
              <a:ext uri="{FF2B5EF4-FFF2-40B4-BE49-F238E27FC236}">
                <a16:creationId xmlns:a16="http://schemas.microsoft.com/office/drawing/2014/main" id="{28A2CC34-D568-09C0-50CD-A01479EE65F7}"/>
              </a:ext>
            </a:extLst>
          </p:cNvPr>
          <p:cNvSpPr/>
          <p:nvPr/>
        </p:nvSpPr>
        <p:spPr>
          <a:xfrm>
            <a:off x="5365671" y="2740403"/>
            <a:ext cx="2445068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What We Learned</a:t>
            </a:r>
            <a:endParaRPr lang="en-US" sz="1900" dirty="0"/>
          </a:p>
        </p:txBody>
      </p:sp>
      <p:sp>
        <p:nvSpPr>
          <p:cNvPr id="16" name="Text 12">
            <a:extLst>
              <a:ext uri="{FF2B5EF4-FFF2-40B4-BE49-F238E27FC236}">
                <a16:creationId xmlns:a16="http://schemas.microsoft.com/office/drawing/2014/main" id="{349919E4-9D76-9646-F3E5-8F0F490DA32E}"/>
              </a:ext>
            </a:extLst>
          </p:cNvPr>
          <p:cNvSpPr/>
          <p:nvPr/>
        </p:nvSpPr>
        <p:spPr>
          <a:xfrm>
            <a:off x="5365671" y="3163313"/>
            <a:ext cx="3899059" cy="938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 Mastery: Object-Oriented Programming (OOP) and GUI development</a:t>
            </a:r>
            <a:endParaRPr lang="en-US" sz="1500" dirty="0"/>
          </a:p>
        </p:txBody>
      </p:sp>
      <p:sp>
        <p:nvSpPr>
          <p:cNvPr id="17" name="Text 13">
            <a:extLst>
              <a:ext uri="{FF2B5EF4-FFF2-40B4-BE49-F238E27FC236}">
                <a16:creationId xmlns:a16="http://schemas.microsoft.com/office/drawing/2014/main" id="{48BAEC90-1CE1-07B7-8CD2-D0450938D602}"/>
              </a:ext>
            </a:extLst>
          </p:cNvPr>
          <p:cNvSpPr/>
          <p:nvPr/>
        </p:nvSpPr>
        <p:spPr>
          <a:xfrm>
            <a:off x="5365671" y="4170462"/>
            <a:ext cx="3899059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Database Expertise: SQL and efficient database design principles</a:t>
            </a:r>
            <a:endParaRPr lang="en-US" sz="1500" dirty="0"/>
          </a:p>
        </p:txBody>
      </p:sp>
      <p:sp>
        <p:nvSpPr>
          <p:cNvPr id="18" name="Text 14">
            <a:extLst>
              <a:ext uri="{FF2B5EF4-FFF2-40B4-BE49-F238E27FC236}">
                <a16:creationId xmlns:a16="http://schemas.microsoft.com/office/drawing/2014/main" id="{7A0F753E-F02B-4109-5508-B4645812CDC2}"/>
              </a:ext>
            </a:extLst>
          </p:cNvPr>
          <p:cNvSpPr/>
          <p:nvPr/>
        </p:nvSpPr>
        <p:spPr>
          <a:xfrm>
            <a:off x="5365671" y="4864716"/>
            <a:ext cx="3899059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Architectural Insight: Software architecture and design patterns</a:t>
            </a:r>
            <a:endParaRPr lang="en-US" sz="1500" dirty="0"/>
          </a:p>
        </p:txBody>
      </p:sp>
      <p:sp>
        <p:nvSpPr>
          <p:cNvPr id="19" name="Text 15">
            <a:extLst>
              <a:ext uri="{FF2B5EF4-FFF2-40B4-BE49-F238E27FC236}">
                <a16:creationId xmlns:a16="http://schemas.microsoft.com/office/drawing/2014/main" id="{1A389995-22E5-D0C5-3475-5B4B68EC642A}"/>
              </a:ext>
            </a:extLst>
          </p:cNvPr>
          <p:cNvSpPr/>
          <p:nvPr/>
        </p:nvSpPr>
        <p:spPr>
          <a:xfrm>
            <a:off x="5365671" y="5558969"/>
            <a:ext cx="3899059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Development Workflow: Git version control for collaborative projects</a:t>
            </a:r>
            <a:endParaRPr lang="en-US" sz="1500" dirty="0"/>
          </a:p>
        </p:txBody>
      </p:sp>
      <p:sp>
        <p:nvSpPr>
          <p:cNvPr id="20" name="Text 16">
            <a:extLst>
              <a:ext uri="{FF2B5EF4-FFF2-40B4-BE49-F238E27FC236}">
                <a16:creationId xmlns:a16="http://schemas.microsoft.com/office/drawing/2014/main" id="{6D992D90-01C1-92EB-DA89-6443CEF19AFE}"/>
              </a:ext>
            </a:extLst>
          </p:cNvPr>
          <p:cNvSpPr/>
          <p:nvPr/>
        </p:nvSpPr>
        <p:spPr>
          <a:xfrm>
            <a:off x="5365671" y="6253223"/>
            <a:ext cx="3899059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Synergy: Effective team collaboration strategies</a:t>
            </a:r>
            <a:endParaRPr lang="en-US" sz="1500" dirty="0"/>
          </a:p>
        </p:txBody>
      </p:sp>
      <p:sp>
        <p:nvSpPr>
          <p:cNvPr id="21" name="Shape 17">
            <a:extLst>
              <a:ext uri="{FF2B5EF4-FFF2-40B4-BE49-F238E27FC236}">
                <a16:creationId xmlns:a16="http://schemas.microsoft.com/office/drawing/2014/main" id="{AFBA6E40-BBB8-52E3-029B-D821A604EE7D}"/>
              </a:ext>
            </a:extLst>
          </p:cNvPr>
          <p:cNvSpPr/>
          <p:nvPr/>
        </p:nvSpPr>
        <p:spPr>
          <a:xfrm>
            <a:off x="9655731" y="1762661"/>
            <a:ext cx="4290060" cy="5311854"/>
          </a:xfrm>
          <a:prstGeom prst="roundRect">
            <a:avLst>
              <a:gd name="adj" fmla="val 684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18">
            <a:extLst>
              <a:ext uri="{FF2B5EF4-FFF2-40B4-BE49-F238E27FC236}">
                <a16:creationId xmlns:a16="http://schemas.microsoft.com/office/drawing/2014/main" id="{339322E3-0493-136B-F45B-DFC0DDF1316B}"/>
              </a:ext>
            </a:extLst>
          </p:cNvPr>
          <p:cNvSpPr/>
          <p:nvPr/>
        </p:nvSpPr>
        <p:spPr>
          <a:xfrm>
            <a:off x="9851231" y="1958162"/>
            <a:ext cx="586740" cy="586740"/>
          </a:xfrm>
          <a:prstGeom prst="roundRect">
            <a:avLst>
              <a:gd name="adj" fmla="val 15582857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3" name="Image 2">
            <a:extLst>
              <a:ext uri="{FF2B5EF4-FFF2-40B4-BE49-F238E27FC236}">
                <a16:creationId xmlns:a16="http://schemas.microsoft.com/office/drawing/2014/main" id="{FEAB54F6-B9DB-033A-24AF-61D42E8D1D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12561" y="2119492"/>
            <a:ext cx="263962" cy="263962"/>
          </a:xfrm>
          <a:prstGeom prst="rect">
            <a:avLst/>
          </a:prstGeom>
        </p:spPr>
      </p:pic>
      <p:sp>
        <p:nvSpPr>
          <p:cNvPr id="24" name="Text 19">
            <a:extLst>
              <a:ext uri="{FF2B5EF4-FFF2-40B4-BE49-F238E27FC236}">
                <a16:creationId xmlns:a16="http://schemas.microsoft.com/office/drawing/2014/main" id="{9017F006-419E-3BFB-A08B-EBFE775C1DCF}"/>
              </a:ext>
            </a:extLst>
          </p:cNvPr>
          <p:cNvSpPr/>
          <p:nvPr/>
        </p:nvSpPr>
        <p:spPr>
          <a:xfrm>
            <a:off x="9851231" y="2740403"/>
            <a:ext cx="2445068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What We Achieved</a:t>
            </a:r>
            <a:endParaRPr lang="en-US" sz="1900" dirty="0"/>
          </a:p>
        </p:txBody>
      </p:sp>
      <p:sp>
        <p:nvSpPr>
          <p:cNvPr id="25" name="Text 20">
            <a:extLst>
              <a:ext uri="{FF2B5EF4-FFF2-40B4-BE49-F238E27FC236}">
                <a16:creationId xmlns:a16="http://schemas.microsoft.com/office/drawing/2014/main" id="{CB193BC9-E55B-C555-DA95-EE5C53E30338}"/>
              </a:ext>
            </a:extLst>
          </p:cNvPr>
          <p:cNvSpPr/>
          <p:nvPr/>
        </p:nvSpPr>
        <p:spPr>
          <a:xfrm>
            <a:off x="9851231" y="3163313"/>
            <a:ext cx="3899059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Fully Functional System: A complete grade management solution</a:t>
            </a:r>
            <a:endParaRPr lang="en-US" sz="1500" dirty="0"/>
          </a:p>
        </p:txBody>
      </p:sp>
      <p:sp>
        <p:nvSpPr>
          <p:cNvPr id="26" name="Text 21">
            <a:extLst>
              <a:ext uri="{FF2B5EF4-FFF2-40B4-BE49-F238E27FC236}">
                <a16:creationId xmlns:a16="http://schemas.microsoft.com/office/drawing/2014/main" id="{339C62AB-D863-A722-535C-99C3EF498EAD}"/>
              </a:ext>
            </a:extLst>
          </p:cNvPr>
          <p:cNvSpPr/>
          <p:nvPr/>
        </p:nvSpPr>
        <p:spPr>
          <a:xfrm>
            <a:off x="9851231" y="3857566"/>
            <a:ext cx="3899059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Code Excellence: Professional-quality code organization and structure</a:t>
            </a:r>
            <a:endParaRPr lang="en-US" sz="1500" dirty="0"/>
          </a:p>
        </p:txBody>
      </p:sp>
      <p:sp>
        <p:nvSpPr>
          <p:cNvPr id="27" name="Text 22">
            <a:extLst>
              <a:ext uri="{FF2B5EF4-FFF2-40B4-BE49-F238E27FC236}">
                <a16:creationId xmlns:a16="http://schemas.microsoft.com/office/drawing/2014/main" id="{421FBCB2-8D25-20FE-A1E7-8D8A243DC788}"/>
              </a:ext>
            </a:extLst>
          </p:cNvPr>
          <p:cNvSpPr/>
          <p:nvPr/>
        </p:nvSpPr>
        <p:spPr>
          <a:xfrm>
            <a:off x="9851231" y="4551819"/>
            <a:ext cx="3899059" cy="938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Thorough Documentation: Comprehensive and user-friendly documentation</a:t>
            </a:r>
            <a:endParaRPr lang="en-US" sz="1500" dirty="0"/>
          </a:p>
        </p:txBody>
      </p:sp>
      <p:sp>
        <p:nvSpPr>
          <p:cNvPr id="28" name="Text 23">
            <a:extLst>
              <a:ext uri="{FF2B5EF4-FFF2-40B4-BE49-F238E27FC236}">
                <a16:creationId xmlns:a16="http://schemas.microsoft.com/office/drawing/2014/main" id="{D5ADD04D-B5AC-8DDD-3E77-5BE23355E66D}"/>
              </a:ext>
            </a:extLst>
          </p:cNvPr>
          <p:cNvSpPr/>
          <p:nvPr/>
        </p:nvSpPr>
        <p:spPr>
          <a:xfrm>
            <a:off x="9851231" y="5558969"/>
            <a:ext cx="3899059" cy="938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Practical Application: A real-world applicable project demonstrating key skills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876955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6838CEF-9B35-61C4-8EE8-06DA2AC6DB8C}"/>
              </a:ext>
            </a:extLst>
          </p:cNvPr>
          <p:cNvSpPr/>
          <p:nvPr/>
        </p:nvSpPr>
        <p:spPr>
          <a:xfrm>
            <a:off x="748367" y="421124"/>
            <a:ext cx="4734401" cy="369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🎯</a:t>
            </a:r>
            <a:r>
              <a:rPr lang="en-US" sz="2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Future Enhancements &amp; Vision</a:t>
            </a:r>
            <a:endParaRPr lang="en-US" sz="23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74EAA2C3-9189-F046-392D-577AB6ED9929}"/>
              </a:ext>
            </a:extLst>
          </p:cNvPr>
          <p:cNvSpPr/>
          <p:nvPr/>
        </p:nvSpPr>
        <p:spPr>
          <a:xfrm>
            <a:off x="748367" y="1086921"/>
            <a:ext cx="1970961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</a:pPr>
            <a:r>
              <a:rPr lang="en-US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🌟 </a:t>
            </a:r>
            <a:r>
              <a:rPr lang="en-US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Future Plans</a:t>
            </a:r>
            <a:endParaRPr lang="en-US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0AED7DD7-BFCF-B2A2-8D92-FC7470C1F1BB}"/>
              </a:ext>
            </a:extLst>
          </p:cNvPr>
          <p:cNvSpPr/>
          <p:nvPr/>
        </p:nvSpPr>
        <p:spPr>
          <a:xfrm>
            <a:off x="748367" y="1442085"/>
            <a:ext cx="118348" cy="147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01</a:t>
            </a:r>
            <a:endParaRPr lang="en-US" sz="1100" dirty="0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A0BD1AC5-98E2-F6C6-8973-46C1C6FB1423}"/>
              </a:ext>
            </a:extLst>
          </p:cNvPr>
          <p:cNvSpPr/>
          <p:nvPr/>
        </p:nvSpPr>
        <p:spPr>
          <a:xfrm>
            <a:off x="748367" y="1627822"/>
            <a:ext cx="6756440" cy="15240"/>
          </a:xfrm>
          <a:prstGeom prst="rect">
            <a:avLst/>
          </a:prstGeom>
          <a:solidFill>
            <a:srgbClr val="2828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4B917CD2-A360-8BCE-6B9A-1CBF4C50F930}"/>
              </a:ext>
            </a:extLst>
          </p:cNvPr>
          <p:cNvSpPr/>
          <p:nvPr/>
        </p:nvSpPr>
        <p:spPr>
          <a:xfrm>
            <a:off x="748367" y="1717476"/>
            <a:ext cx="1596033" cy="18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PDF Report Generation</a:t>
            </a:r>
            <a:endParaRPr lang="en-US" sz="16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3804B98D-38EE-CDF6-3936-4A15026BDBCC}"/>
              </a:ext>
            </a:extLst>
          </p:cNvPr>
          <p:cNvSpPr/>
          <p:nvPr/>
        </p:nvSpPr>
        <p:spPr>
          <a:xfrm>
            <a:off x="748367" y="2109430"/>
            <a:ext cx="118348" cy="147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02</a:t>
            </a:r>
            <a:endParaRPr lang="en-US" sz="1100" dirty="0"/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CF951695-7DFC-2C31-ACFC-DCFD7E209DC1}"/>
              </a:ext>
            </a:extLst>
          </p:cNvPr>
          <p:cNvSpPr/>
          <p:nvPr/>
        </p:nvSpPr>
        <p:spPr>
          <a:xfrm>
            <a:off x="748367" y="2295168"/>
            <a:ext cx="6756440" cy="15240"/>
          </a:xfrm>
          <a:prstGeom prst="rect">
            <a:avLst/>
          </a:prstGeom>
          <a:solidFill>
            <a:srgbClr val="2828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B627B8F9-AAD1-628D-74D1-D3E2117C1BFB}"/>
              </a:ext>
            </a:extLst>
          </p:cNvPr>
          <p:cNvSpPr/>
          <p:nvPr/>
        </p:nvSpPr>
        <p:spPr>
          <a:xfrm>
            <a:off x="748367" y="2384822"/>
            <a:ext cx="1703784" cy="18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Automated Data Backup</a:t>
            </a:r>
            <a:endParaRPr lang="en-US" sz="160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7FD71AFD-B47E-F950-B7F4-DF1F9D151053}"/>
              </a:ext>
            </a:extLst>
          </p:cNvPr>
          <p:cNvSpPr/>
          <p:nvPr/>
        </p:nvSpPr>
        <p:spPr>
          <a:xfrm>
            <a:off x="748367" y="2776775"/>
            <a:ext cx="118348" cy="147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03</a:t>
            </a:r>
            <a:endParaRPr lang="en-US" sz="1100" dirty="0"/>
          </a:p>
        </p:txBody>
      </p:sp>
      <p:sp>
        <p:nvSpPr>
          <p:cNvPr id="11" name="Shape 9">
            <a:extLst>
              <a:ext uri="{FF2B5EF4-FFF2-40B4-BE49-F238E27FC236}">
                <a16:creationId xmlns:a16="http://schemas.microsoft.com/office/drawing/2014/main" id="{9547F5E2-5D57-D302-3B49-ABD7A383FCE4}"/>
              </a:ext>
            </a:extLst>
          </p:cNvPr>
          <p:cNvSpPr/>
          <p:nvPr/>
        </p:nvSpPr>
        <p:spPr>
          <a:xfrm>
            <a:off x="748367" y="2962513"/>
            <a:ext cx="6756440" cy="15240"/>
          </a:xfrm>
          <a:prstGeom prst="rect">
            <a:avLst/>
          </a:prstGeom>
          <a:solidFill>
            <a:srgbClr val="2828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B39EDDFB-0408-E130-6DD7-69A6A2A05C07}"/>
              </a:ext>
            </a:extLst>
          </p:cNvPr>
          <p:cNvSpPr/>
          <p:nvPr/>
        </p:nvSpPr>
        <p:spPr>
          <a:xfrm>
            <a:off x="748367" y="3052167"/>
            <a:ext cx="1686758" cy="18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Advanced Search Filters</a:t>
            </a:r>
            <a:endParaRPr lang="en-US" sz="1600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682FFDC1-0B99-9B28-CBD3-E260BA7B0176}"/>
              </a:ext>
            </a:extLst>
          </p:cNvPr>
          <p:cNvSpPr/>
          <p:nvPr/>
        </p:nvSpPr>
        <p:spPr>
          <a:xfrm>
            <a:off x="748367" y="3444121"/>
            <a:ext cx="118348" cy="147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04</a:t>
            </a:r>
            <a:endParaRPr lang="en-US" sz="1100" dirty="0"/>
          </a:p>
        </p:txBody>
      </p:sp>
      <p:sp>
        <p:nvSpPr>
          <p:cNvPr id="14" name="Shape 12">
            <a:extLst>
              <a:ext uri="{FF2B5EF4-FFF2-40B4-BE49-F238E27FC236}">
                <a16:creationId xmlns:a16="http://schemas.microsoft.com/office/drawing/2014/main" id="{08A50A17-58C3-163D-8D9D-0F66600AB4E9}"/>
              </a:ext>
            </a:extLst>
          </p:cNvPr>
          <p:cNvSpPr/>
          <p:nvPr/>
        </p:nvSpPr>
        <p:spPr>
          <a:xfrm>
            <a:off x="748367" y="3629858"/>
            <a:ext cx="6756440" cy="15240"/>
          </a:xfrm>
          <a:prstGeom prst="rect">
            <a:avLst/>
          </a:prstGeom>
          <a:solidFill>
            <a:srgbClr val="2828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673ED5F7-E3F0-66FF-9C86-8E47A85CA1E5}"/>
              </a:ext>
            </a:extLst>
          </p:cNvPr>
          <p:cNvSpPr/>
          <p:nvPr/>
        </p:nvSpPr>
        <p:spPr>
          <a:xfrm>
            <a:off x="748367" y="3719512"/>
            <a:ext cx="1988701" cy="18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Comprehensive User Manual</a:t>
            </a:r>
            <a:endParaRPr lang="en-US" sz="1600" dirty="0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960128B8-6A2E-F874-181E-FCCB1D69AA23}"/>
              </a:ext>
            </a:extLst>
          </p:cNvPr>
          <p:cNvSpPr/>
          <p:nvPr/>
        </p:nvSpPr>
        <p:spPr>
          <a:xfrm>
            <a:off x="748367" y="4111466"/>
            <a:ext cx="118348" cy="147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05</a:t>
            </a:r>
            <a:endParaRPr lang="en-US" sz="1100" dirty="0"/>
          </a:p>
        </p:txBody>
      </p:sp>
      <p:sp>
        <p:nvSpPr>
          <p:cNvPr id="17" name="Shape 15">
            <a:extLst>
              <a:ext uri="{FF2B5EF4-FFF2-40B4-BE49-F238E27FC236}">
                <a16:creationId xmlns:a16="http://schemas.microsoft.com/office/drawing/2014/main" id="{C622ABEC-7675-CAAB-12ED-04AA91C3491F}"/>
              </a:ext>
            </a:extLst>
          </p:cNvPr>
          <p:cNvSpPr/>
          <p:nvPr/>
        </p:nvSpPr>
        <p:spPr>
          <a:xfrm>
            <a:off x="748367" y="4297204"/>
            <a:ext cx="6756440" cy="15240"/>
          </a:xfrm>
          <a:prstGeom prst="rect">
            <a:avLst/>
          </a:prstGeom>
          <a:solidFill>
            <a:srgbClr val="2828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325FC953-928A-7B65-A836-2FC52338C244}"/>
              </a:ext>
            </a:extLst>
          </p:cNvPr>
          <p:cNvSpPr/>
          <p:nvPr/>
        </p:nvSpPr>
        <p:spPr>
          <a:xfrm>
            <a:off x="748367" y="4386858"/>
            <a:ext cx="1479828" cy="18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Robust Unit Tests</a:t>
            </a:r>
            <a:endParaRPr lang="en-US" sz="1600" dirty="0"/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64623E9D-3C79-FABF-04FC-0AD03ADEF77F}"/>
              </a:ext>
            </a:extLst>
          </p:cNvPr>
          <p:cNvSpPr/>
          <p:nvPr/>
        </p:nvSpPr>
        <p:spPr>
          <a:xfrm>
            <a:off x="7801272" y="1086921"/>
            <a:ext cx="5057894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🌟</a:t>
            </a:r>
            <a:r>
              <a:rPr lang="en-US" sz="1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Long-Term Vision: Complete School Management System</a:t>
            </a:r>
            <a:endParaRPr lang="en-US" sz="1350" dirty="0"/>
          </a:p>
        </p:txBody>
      </p:sp>
      <p:sp>
        <p:nvSpPr>
          <p:cNvPr id="22" name="Shape 18">
            <a:extLst>
              <a:ext uri="{FF2B5EF4-FFF2-40B4-BE49-F238E27FC236}">
                <a16:creationId xmlns:a16="http://schemas.microsoft.com/office/drawing/2014/main" id="{884D115B-5EC8-2FB0-8EB2-CBAF72FB437E}"/>
              </a:ext>
            </a:extLst>
          </p:cNvPr>
          <p:cNvSpPr/>
          <p:nvPr/>
        </p:nvSpPr>
        <p:spPr>
          <a:xfrm>
            <a:off x="8217832" y="1558607"/>
            <a:ext cx="236696" cy="236696"/>
          </a:xfrm>
          <a:prstGeom prst="roundRect">
            <a:avLst>
              <a:gd name="adj" fmla="val 7503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 sz="2800"/>
          </a:p>
        </p:txBody>
      </p:sp>
      <p:pic>
        <p:nvPicPr>
          <p:cNvPr id="23" name="Image 2">
            <a:extLst>
              <a:ext uri="{FF2B5EF4-FFF2-40B4-BE49-F238E27FC236}">
                <a16:creationId xmlns:a16="http://schemas.microsoft.com/office/drawing/2014/main" id="{1D201544-7712-E13C-AC0A-DD20E8D3F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2242" y="1602958"/>
            <a:ext cx="147876" cy="147876"/>
          </a:xfrm>
          <a:prstGeom prst="rect">
            <a:avLst/>
          </a:prstGeom>
        </p:spPr>
      </p:pic>
      <p:sp>
        <p:nvSpPr>
          <p:cNvPr id="24" name="Text 19">
            <a:extLst>
              <a:ext uri="{FF2B5EF4-FFF2-40B4-BE49-F238E27FC236}">
                <a16:creationId xmlns:a16="http://schemas.microsoft.com/office/drawing/2014/main" id="{66E10431-8757-38F6-2913-47BB94D21270}"/>
              </a:ext>
            </a:extLst>
          </p:cNvPr>
          <p:cNvSpPr/>
          <p:nvPr/>
        </p:nvSpPr>
        <p:spPr>
          <a:xfrm>
            <a:off x="8572876" y="1584444"/>
            <a:ext cx="1479828" cy="18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Student Info System</a:t>
            </a:r>
            <a:endParaRPr lang="en-US" sz="1600" dirty="0"/>
          </a:p>
        </p:txBody>
      </p:sp>
      <p:sp>
        <p:nvSpPr>
          <p:cNvPr id="27" name="Shape 20">
            <a:extLst>
              <a:ext uri="{FF2B5EF4-FFF2-40B4-BE49-F238E27FC236}">
                <a16:creationId xmlns:a16="http://schemas.microsoft.com/office/drawing/2014/main" id="{4B2007D3-E3E4-4383-CF48-4C6120816051}"/>
              </a:ext>
            </a:extLst>
          </p:cNvPr>
          <p:cNvSpPr/>
          <p:nvPr/>
        </p:nvSpPr>
        <p:spPr>
          <a:xfrm>
            <a:off x="8217832" y="1972826"/>
            <a:ext cx="236696" cy="236696"/>
          </a:xfrm>
          <a:prstGeom prst="roundRect">
            <a:avLst>
              <a:gd name="adj" fmla="val 7503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 sz="2800"/>
          </a:p>
        </p:txBody>
      </p:sp>
      <p:pic>
        <p:nvPicPr>
          <p:cNvPr id="28" name="Image 5">
            <a:extLst>
              <a:ext uri="{FF2B5EF4-FFF2-40B4-BE49-F238E27FC236}">
                <a16:creationId xmlns:a16="http://schemas.microsoft.com/office/drawing/2014/main" id="{8AB83B7F-4648-203A-5AB5-C56EA565F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2242" y="2017177"/>
            <a:ext cx="147876" cy="147876"/>
          </a:xfrm>
          <a:prstGeom prst="rect">
            <a:avLst/>
          </a:prstGeom>
        </p:spPr>
      </p:pic>
      <p:sp>
        <p:nvSpPr>
          <p:cNvPr id="29" name="Text 21">
            <a:extLst>
              <a:ext uri="{FF2B5EF4-FFF2-40B4-BE49-F238E27FC236}">
                <a16:creationId xmlns:a16="http://schemas.microsoft.com/office/drawing/2014/main" id="{8FA05737-E676-4CBB-BFD9-ABE491EC4C09}"/>
              </a:ext>
            </a:extLst>
          </p:cNvPr>
          <p:cNvSpPr/>
          <p:nvPr/>
        </p:nvSpPr>
        <p:spPr>
          <a:xfrm>
            <a:off x="8572876" y="1998662"/>
            <a:ext cx="1479828" cy="18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Fee Management</a:t>
            </a:r>
            <a:endParaRPr lang="en-US" sz="1600" dirty="0"/>
          </a:p>
        </p:txBody>
      </p:sp>
      <p:sp>
        <p:nvSpPr>
          <p:cNvPr id="32" name="Shape 22">
            <a:extLst>
              <a:ext uri="{FF2B5EF4-FFF2-40B4-BE49-F238E27FC236}">
                <a16:creationId xmlns:a16="http://schemas.microsoft.com/office/drawing/2014/main" id="{F0B2BF84-BFFE-C7A3-AA71-0F6FA0A07C56}"/>
              </a:ext>
            </a:extLst>
          </p:cNvPr>
          <p:cNvSpPr/>
          <p:nvPr/>
        </p:nvSpPr>
        <p:spPr>
          <a:xfrm>
            <a:off x="8217832" y="2387044"/>
            <a:ext cx="236696" cy="236696"/>
          </a:xfrm>
          <a:prstGeom prst="roundRect">
            <a:avLst>
              <a:gd name="adj" fmla="val 7503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 sz="2800"/>
          </a:p>
        </p:txBody>
      </p:sp>
      <p:pic>
        <p:nvPicPr>
          <p:cNvPr id="33" name="Image 8">
            <a:extLst>
              <a:ext uri="{FF2B5EF4-FFF2-40B4-BE49-F238E27FC236}">
                <a16:creationId xmlns:a16="http://schemas.microsoft.com/office/drawing/2014/main" id="{957F5F4A-3009-9EAC-17C1-6D422F8298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62242" y="2431395"/>
            <a:ext cx="147876" cy="147876"/>
          </a:xfrm>
          <a:prstGeom prst="rect">
            <a:avLst/>
          </a:prstGeom>
        </p:spPr>
      </p:pic>
      <p:sp>
        <p:nvSpPr>
          <p:cNvPr id="34" name="Text 23">
            <a:extLst>
              <a:ext uri="{FF2B5EF4-FFF2-40B4-BE49-F238E27FC236}">
                <a16:creationId xmlns:a16="http://schemas.microsoft.com/office/drawing/2014/main" id="{7DD67719-9C68-D847-D8E5-A2EB46B90FE9}"/>
              </a:ext>
            </a:extLst>
          </p:cNvPr>
          <p:cNvSpPr/>
          <p:nvPr/>
        </p:nvSpPr>
        <p:spPr>
          <a:xfrm>
            <a:off x="8572876" y="2412881"/>
            <a:ext cx="1503521" cy="18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Timetable Scheduling</a:t>
            </a:r>
            <a:endParaRPr lang="en-US" sz="1600" dirty="0"/>
          </a:p>
        </p:txBody>
      </p:sp>
      <p:sp>
        <p:nvSpPr>
          <p:cNvPr id="37" name="Shape 24">
            <a:extLst>
              <a:ext uri="{FF2B5EF4-FFF2-40B4-BE49-F238E27FC236}">
                <a16:creationId xmlns:a16="http://schemas.microsoft.com/office/drawing/2014/main" id="{A9CF8525-2C4E-9EFA-0DAC-42055ED7C8D3}"/>
              </a:ext>
            </a:extLst>
          </p:cNvPr>
          <p:cNvSpPr/>
          <p:nvPr/>
        </p:nvSpPr>
        <p:spPr>
          <a:xfrm>
            <a:off x="8217832" y="2801263"/>
            <a:ext cx="236696" cy="236696"/>
          </a:xfrm>
          <a:prstGeom prst="roundRect">
            <a:avLst>
              <a:gd name="adj" fmla="val 7503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 sz="2800"/>
          </a:p>
        </p:txBody>
      </p:sp>
      <p:pic>
        <p:nvPicPr>
          <p:cNvPr id="38" name="Image 11">
            <a:extLst>
              <a:ext uri="{FF2B5EF4-FFF2-40B4-BE49-F238E27FC236}">
                <a16:creationId xmlns:a16="http://schemas.microsoft.com/office/drawing/2014/main" id="{E95DED8F-132B-5470-B0FC-C9B52BFFDB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62242" y="2845613"/>
            <a:ext cx="147876" cy="147876"/>
          </a:xfrm>
          <a:prstGeom prst="rect">
            <a:avLst/>
          </a:prstGeom>
        </p:spPr>
      </p:pic>
      <p:sp>
        <p:nvSpPr>
          <p:cNvPr id="39" name="Text 25">
            <a:extLst>
              <a:ext uri="{FF2B5EF4-FFF2-40B4-BE49-F238E27FC236}">
                <a16:creationId xmlns:a16="http://schemas.microsoft.com/office/drawing/2014/main" id="{2D610E13-C754-7AEE-4C25-8D491AA339C0}"/>
              </a:ext>
            </a:extLst>
          </p:cNvPr>
          <p:cNvSpPr/>
          <p:nvPr/>
        </p:nvSpPr>
        <p:spPr>
          <a:xfrm>
            <a:off x="8572876" y="2827099"/>
            <a:ext cx="1479828" cy="18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Library Management</a:t>
            </a:r>
            <a:endParaRPr lang="en-US" sz="1600" dirty="0"/>
          </a:p>
        </p:txBody>
      </p:sp>
      <p:sp>
        <p:nvSpPr>
          <p:cNvPr id="42" name="Shape 26">
            <a:extLst>
              <a:ext uri="{FF2B5EF4-FFF2-40B4-BE49-F238E27FC236}">
                <a16:creationId xmlns:a16="http://schemas.microsoft.com/office/drawing/2014/main" id="{E4D47227-679C-116C-A62D-7E06602DA296}"/>
              </a:ext>
            </a:extLst>
          </p:cNvPr>
          <p:cNvSpPr/>
          <p:nvPr/>
        </p:nvSpPr>
        <p:spPr>
          <a:xfrm>
            <a:off x="8217832" y="3215481"/>
            <a:ext cx="236696" cy="236696"/>
          </a:xfrm>
          <a:prstGeom prst="roundRect">
            <a:avLst>
              <a:gd name="adj" fmla="val 7503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 sz="2800"/>
          </a:p>
        </p:txBody>
      </p:sp>
      <p:pic>
        <p:nvPicPr>
          <p:cNvPr id="43" name="Image 14">
            <a:extLst>
              <a:ext uri="{FF2B5EF4-FFF2-40B4-BE49-F238E27FC236}">
                <a16:creationId xmlns:a16="http://schemas.microsoft.com/office/drawing/2014/main" id="{D89CEF7B-D537-BD9B-ACCE-20EB6FEC3F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62242" y="3259832"/>
            <a:ext cx="147876" cy="147876"/>
          </a:xfrm>
          <a:prstGeom prst="rect">
            <a:avLst/>
          </a:prstGeom>
        </p:spPr>
      </p:pic>
      <p:sp>
        <p:nvSpPr>
          <p:cNvPr id="44" name="Text 27">
            <a:extLst>
              <a:ext uri="{FF2B5EF4-FFF2-40B4-BE49-F238E27FC236}">
                <a16:creationId xmlns:a16="http://schemas.microsoft.com/office/drawing/2014/main" id="{CCD39023-E3AF-4AC4-A3F7-EC1DDC4EE212}"/>
              </a:ext>
            </a:extLst>
          </p:cNvPr>
          <p:cNvSpPr/>
          <p:nvPr/>
        </p:nvSpPr>
        <p:spPr>
          <a:xfrm>
            <a:off x="8572876" y="3241318"/>
            <a:ext cx="1978938" cy="18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Transportation Management</a:t>
            </a:r>
            <a:endParaRPr lang="en-US" sz="1600" dirty="0"/>
          </a:p>
        </p:txBody>
      </p:sp>
      <p:sp>
        <p:nvSpPr>
          <p:cNvPr id="47" name="Shape 28">
            <a:extLst>
              <a:ext uri="{FF2B5EF4-FFF2-40B4-BE49-F238E27FC236}">
                <a16:creationId xmlns:a16="http://schemas.microsoft.com/office/drawing/2014/main" id="{817E25BD-B0EE-DB12-AA0F-EA6A290500A7}"/>
              </a:ext>
            </a:extLst>
          </p:cNvPr>
          <p:cNvSpPr/>
          <p:nvPr/>
        </p:nvSpPr>
        <p:spPr>
          <a:xfrm>
            <a:off x="8217832" y="3629700"/>
            <a:ext cx="236696" cy="236696"/>
          </a:xfrm>
          <a:prstGeom prst="roundRect">
            <a:avLst>
              <a:gd name="adj" fmla="val 7503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 sz="2800"/>
          </a:p>
        </p:txBody>
      </p:sp>
      <p:pic>
        <p:nvPicPr>
          <p:cNvPr id="48" name="Image 17">
            <a:extLst>
              <a:ext uri="{FF2B5EF4-FFF2-40B4-BE49-F238E27FC236}">
                <a16:creationId xmlns:a16="http://schemas.microsoft.com/office/drawing/2014/main" id="{81253524-687D-3580-36D2-C733952AC4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62242" y="3674050"/>
            <a:ext cx="147876" cy="147876"/>
          </a:xfrm>
          <a:prstGeom prst="rect">
            <a:avLst/>
          </a:prstGeom>
        </p:spPr>
      </p:pic>
      <p:sp>
        <p:nvSpPr>
          <p:cNvPr id="49" name="Text 29">
            <a:extLst>
              <a:ext uri="{FF2B5EF4-FFF2-40B4-BE49-F238E27FC236}">
                <a16:creationId xmlns:a16="http://schemas.microsoft.com/office/drawing/2014/main" id="{1F39A0AF-5F5C-5A51-FCFE-B6D261C5ACAE}"/>
              </a:ext>
            </a:extLst>
          </p:cNvPr>
          <p:cNvSpPr/>
          <p:nvPr/>
        </p:nvSpPr>
        <p:spPr>
          <a:xfrm>
            <a:off x="8572876" y="3655536"/>
            <a:ext cx="1479828" cy="18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Event Management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05510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ABAD9F1-F7A1-532D-90F9-3C205348C752}"/>
              </a:ext>
            </a:extLst>
          </p:cNvPr>
          <p:cNvSpPr/>
          <p:nvPr/>
        </p:nvSpPr>
        <p:spPr>
          <a:xfrm>
            <a:off x="793790" y="1293554"/>
            <a:ext cx="73793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🎉</a:t>
            </a: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Thank You for Your Time!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BFA0AAF5-42C8-9C2B-9FFB-E80207645C34}"/>
              </a:ext>
            </a:extLst>
          </p:cNvPr>
          <p:cNvSpPr/>
          <p:nvPr/>
        </p:nvSpPr>
        <p:spPr>
          <a:xfrm>
            <a:off x="793790" y="23424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sincerely appreciate your attention and engagement during our presentation.</a:t>
            </a:r>
            <a:endParaRPr lang="en-US" sz="17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44E8E276-04ED-7DB1-1BA0-0246C7A09BAE}"/>
              </a:ext>
            </a:extLst>
          </p:cNvPr>
          <p:cNvSpPr/>
          <p:nvPr/>
        </p:nvSpPr>
        <p:spPr>
          <a:xfrm>
            <a:off x="793790" y="296054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are now open to any questions you may have about our project.</a:t>
            </a:r>
            <a:endParaRPr lang="en-US" sz="1750" dirty="0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FAC88F6D-137A-C5AF-9E96-432FADBFA776}"/>
              </a:ext>
            </a:extLst>
          </p:cNvPr>
          <p:cNvSpPr/>
          <p:nvPr/>
        </p:nvSpPr>
        <p:spPr>
          <a:xfrm>
            <a:off x="793790" y="3578602"/>
            <a:ext cx="13042821" cy="3357443"/>
          </a:xfrm>
          <a:prstGeom prst="roundRect">
            <a:avLst>
              <a:gd name="adj" fmla="val 1013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28ACDBA6-BD7C-64FD-3291-08F0C0D1C6EF}"/>
              </a:ext>
            </a:extLst>
          </p:cNvPr>
          <p:cNvSpPr/>
          <p:nvPr/>
        </p:nvSpPr>
        <p:spPr>
          <a:xfrm>
            <a:off x="1020604" y="380541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Explore Our Code</a:t>
            </a:r>
            <a:endParaRPr lang="en-US" sz="265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4C421299-6398-A073-2937-B489710F651A}"/>
              </a:ext>
            </a:extLst>
          </p:cNvPr>
          <p:cNvSpPr/>
          <p:nvPr/>
        </p:nvSpPr>
        <p:spPr>
          <a:xfrm>
            <a:off x="1020604" y="4366795"/>
            <a:ext cx="125891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 are welcome to view the source code for our project.</a:t>
            </a:r>
            <a:endParaRPr lang="en-US" sz="1750" dirty="0"/>
          </a:p>
        </p:txBody>
      </p:sp>
      <p:pic>
        <p:nvPicPr>
          <p:cNvPr id="8" name="Image 0">
            <a:extLst>
              <a:ext uri="{FF2B5EF4-FFF2-40B4-BE49-F238E27FC236}">
                <a16:creationId xmlns:a16="http://schemas.microsoft.com/office/drawing/2014/main" id="{37F712D3-191A-1FFA-60FE-6907F858F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04" y="4984849"/>
            <a:ext cx="1724382" cy="172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81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4007" y="495895"/>
            <a:ext cx="4389715" cy="445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1. Welcome &amp; Introduction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624007" y="1104305"/>
            <a:ext cx="4981218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🎯</a:t>
            </a:r>
            <a:r>
              <a:rPr lang="en-US" sz="2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Student Grade Management System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624007" y="1614488"/>
            <a:ext cx="13382387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Modern Desktop Application for Academic Record Management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24007" y="2100263"/>
            <a:ext cx="13382387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Good afternoon, everyone,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24007" y="2586038"/>
            <a:ext cx="13382387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Today we are excited to present our final project for the Application of Programming Language course - a comprehensive </a:t>
            </a:r>
            <a:r>
              <a:rPr lang="en-US" sz="14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Student Grade Management System</a:t>
            </a: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built with Python and Tkinter.</a:t>
            </a:r>
            <a:endParaRPr lang="en-US" sz="14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007" y="3803015"/>
            <a:ext cx="445651" cy="445651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624007" y="4471432"/>
            <a:ext cx="2228731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What is this project?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4007" y="4856956"/>
            <a:ext cx="6579751" cy="855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desktop application designed to help educational institutions efficiently manage student academic records, including: Student information and profiles.</a:t>
            </a:r>
            <a:endParaRPr lang="en-US" sz="140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26523" y="3803015"/>
            <a:ext cx="445651" cy="44565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426523" y="4471432"/>
            <a:ext cx="2228731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Grade Management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7426523" y="4856956"/>
            <a:ext cx="6579870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system facilitates grade calculation and tracking.</a:t>
            </a:r>
            <a:endParaRPr lang="en-US" sz="140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4007" y="6069370"/>
            <a:ext cx="445651" cy="44565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24007" y="6737787"/>
            <a:ext cx="2277189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Reporting &amp; Analytics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624007" y="7123311"/>
            <a:ext cx="6579751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statistical analysis and reporting capabilities.</a:t>
            </a:r>
            <a:endParaRPr lang="en-US" sz="140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26523" y="6069370"/>
            <a:ext cx="445651" cy="44565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426523" y="6737787"/>
            <a:ext cx="2228731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Handling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7426523" y="7123311"/>
            <a:ext cx="6579870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Offers robust data import/export capabilities.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2. Team Introduction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396835" y="640675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👥</a:t>
            </a:r>
            <a:r>
              <a:rPr lang="en-US" sz="1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Meet the Team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396835" y="1136690"/>
            <a:ext cx="234660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Maruf Shawkat Hossain (25013492)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396835" y="1427202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Role:</a:t>
            </a: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Lead Developer &amp; Database Architect</a:t>
            </a:r>
            <a:endParaRPr lang="en-US" sz="850" dirty="0"/>
          </a:p>
        </p:txBody>
      </p:sp>
      <p:sp>
        <p:nvSpPr>
          <p:cNvPr id="7" name="Text 4"/>
          <p:cNvSpPr/>
          <p:nvPr/>
        </p:nvSpPr>
        <p:spPr>
          <a:xfrm>
            <a:off x="396835" y="1135939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Responsibilities: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396835" y="11649908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Database design and MySQL integration</a:t>
            </a:r>
            <a:endParaRPr lang="en-US" sz="850" dirty="0"/>
          </a:p>
        </p:txBody>
      </p:sp>
      <p:sp>
        <p:nvSpPr>
          <p:cNvPr id="9" name="Text 6"/>
          <p:cNvSpPr/>
          <p:nvPr/>
        </p:nvSpPr>
        <p:spPr>
          <a:xfrm>
            <a:off x="490619" y="5939138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Profile management system</a:t>
            </a:r>
            <a:endParaRPr lang="en-US" sz="850" dirty="0"/>
          </a:p>
        </p:txBody>
      </p:sp>
      <p:sp>
        <p:nvSpPr>
          <p:cNvPr id="10" name="Text 7"/>
          <p:cNvSpPr/>
          <p:nvPr/>
        </p:nvSpPr>
        <p:spPr>
          <a:xfrm>
            <a:off x="490619" y="6160237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GUI design and implementation</a:t>
            </a:r>
            <a:endParaRPr lang="en-US" sz="850" dirty="0"/>
          </a:p>
        </p:txBody>
      </p:sp>
      <p:sp>
        <p:nvSpPr>
          <p:cNvPr id="11" name="Text 8"/>
          <p:cNvSpPr/>
          <p:nvPr/>
        </p:nvSpPr>
        <p:spPr>
          <a:xfrm>
            <a:off x="490619" y="6381336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Code architecture and organization</a:t>
            </a:r>
            <a:endParaRPr lang="en-US" sz="850" dirty="0"/>
          </a:p>
        </p:txBody>
      </p:sp>
      <p:sp>
        <p:nvSpPr>
          <p:cNvPr id="12" name="Text 9"/>
          <p:cNvSpPr/>
          <p:nvPr/>
        </p:nvSpPr>
        <p:spPr>
          <a:xfrm>
            <a:off x="7461171" y="1136690"/>
            <a:ext cx="197643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Hasan Md Mahadi (25013422)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7461171" y="1427202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Role:</a:t>
            </a: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Developer &amp; Quality Assurance</a:t>
            </a:r>
            <a:endParaRPr lang="en-US" sz="850" dirty="0"/>
          </a:p>
        </p:txBody>
      </p:sp>
      <p:sp>
        <p:nvSpPr>
          <p:cNvPr id="15" name="Text 11"/>
          <p:cNvSpPr/>
          <p:nvPr/>
        </p:nvSpPr>
        <p:spPr>
          <a:xfrm>
            <a:off x="7601847" y="610876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Responsibilities:</a:t>
            </a:r>
            <a:endParaRPr lang="en-US" sz="1100" dirty="0"/>
          </a:p>
        </p:txBody>
      </p:sp>
      <p:sp>
        <p:nvSpPr>
          <p:cNvPr id="16" name="Text 12"/>
          <p:cNvSpPr/>
          <p:nvPr/>
        </p:nvSpPr>
        <p:spPr>
          <a:xfrm>
            <a:off x="7601847" y="6399280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Grading algorithms and calculations</a:t>
            </a:r>
            <a:endParaRPr lang="en-US" sz="850" dirty="0"/>
          </a:p>
        </p:txBody>
      </p:sp>
      <p:sp>
        <p:nvSpPr>
          <p:cNvPr id="17" name="Text 13"/>
          <p:cNvSpPr/>
          <p:nvPr/>
        </p:nvSpPr>
        <p:spPr>
          <a:xfrm>
            <a:off x="7601847" y="6620379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Statistical analysis features</a:t>
            </a:r>
            <a:endParaRPr lang="en-US" sz="850" dirty="0"/>
          </a:p>
        </p:txBody>
      </p:sp>
      <p:sp>
        <p:nvSpPr>
          <p:cNvPr id="18" name="Text 14"/>
          <p:cNvSpPr/>
          <p:nvPr/>
        </p:nvSpPr>
        <p:spPr>
          <a:xfrm>
            <a:off x="7601847" y="6841478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Testing and bug fixing</a:t>
            </a:r>
            <a:endParaRPr lang="en-US" sz="850" dirty="0"/>
          </a:p>
        </p:txBody>
      </p:sp>
      <p:sp>
        <p:nvSpPr>
          <p:cNvPr id="19" name="Text 15"/>
          <p:cNvSpPr/>
          <p:nvPr/>
        </p:nvSpPr>
        <p:spPr>
          <a:xfrm>
            <a:off x="7601847" y="7062577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Documentation</a:t>
            </a:r>
            <a:endParaRPr lang="en-US" sz="850" dirty="0"/>
          </a:p>
        </p:txBody>
      </p:sp>
      <p:sp>
        <p:nvSpPr>
          <p:cNvPr id="20" name="Text 16"/>
          <p:cNvSpPr/>
          <p:nvPr/>
        </p:nvSpPr>
        <p:spPr>
          <a:xfrm>
            <a:off x="660641" y="689997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Team Collaboration:</a:t>
            </a:r>
            <a:endParaRPr lang="en-US" sz="1100" dirty="0"/>
          </a:p>
        </p:txBody>
      </p:sp>
      <p:sp>
        <p:nvSpPr>
          <p:cNvPr id="21" name="Text 17"/>
          <p:cNvSpPr/>
          <p:nvPr/>
        </p:nvSpPr>
        <p:spPr>
          <a:xfrm>
            <a:off x="660641" y="7247158"/>
            <a:ext cx="136667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Both members contributed to code reviews, feature planning, and presentation preparation</a:t>
            </a:r>
            <a:endParaRPr lang="en-US" sz="850" dirty="0"/>
          </a:p>
        </p:txBody>
      </p:sp>
      <p:sp>
        <p:nvSpPr>
          <p:cNvPr id="22" name="Text 18"/>
          <p:cNvSpPr/>
          <p:nvPr/>
        </p:nvSpPr>
        <p:spPr>
          <a:xfrm>
            <a:off x="660641" y="7468257"/>
            <a:ext cx="136667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Used Git for version control and collaborative development</a:t>
            </a:r>
            <a:endParaRPr lang="en-US" sz="850" dirty="0"/>
          </a:p>
        </p:txBody>
      </p:sp>
      <p:sp>
        <p:nvSpPr>
          <p:cNvPr id="23" name="Shape 19"/>
          <p:cNvSpPr/>
          <p:nvPr/>
        </p:nvSpPr>
        <p:spPr>
          <a:xfrm>
            <a:off x="490619" y="6729951"/>
            <a:ext cx="15240" cy="959406"/>
          </a:xfrm>
          <a:prstGeom prst="rect">
            <a:avLst/>
          </a:prstGeom>
          <a:solidFill>
            <a:srgbClr val="28282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5897" y="405646"/>
            <a:ext cx="4306848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3. Project Purpose &amp; Objectives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505897" y="824746"/>
            <a:ext cx="2168128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🎯</a:t>
            </a: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Project Goals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505897" y="1312545"/>
            <a:ext cx="13618607" cy="462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Primary Purpose:</a:t>
            </a: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create a user-friendly, reliable, and efficient system for managing student academic records that demonstrates our proficiency in Python programming and software development.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505897" y="1991797"/>
            <a:ext cx="2353270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📚</a:t>
            </a: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Learning Objectives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505897" y="2479596"/>
            <a:ext cx="6737033" cy="1426726"/>
          </a:xfrm>
          <a:prstGeom prst="roundRect">
            <a:avLst>
              <a:gd name="adj" fmla="val 5127"/>
            </a:avLst>
          </a:prstGeom>
          <a:solidFill>
            <a:srgbClr val="F9F8F5"/>
          </a:solidFill>
          <a:ln w="15240">
            <a:solidFill>
              <a:srgbClr val="D3D1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490657" y="2479596"/>
            <a:ext cx="60960" cy="1426726"/>
          </a:xfrm>
          <a:prstGeom prst="roundRect">
            <a:avLst>
              <a:gd name="adj" fmla="val 35568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11398" y="2639378"/>
            <a:ext cx="1806773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Python Mastery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11398" y="2951917"/>
            <a:ext cx="6371749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Object-oriented programming (OOP) principles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711398" y="3233618"/>
            <a:ext cx="6371749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Exception handling and error management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711398" y="3515320"/>
            <a:ext cx="6371749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File I/O and data persistence</a:t>
            </a:r>
            <a:endParaRPr lang="en-US" sz="1100" dirty="0"/>
          </a:p>
        </p:txBody>
      </p:sp>
      <p:sp>
        <p:nvSpPr>
          <p:cNvPr id="12" name="Shape 10"/>
          <p:cNvSpPr/>
          <p:nvPr/>
        </p:nvSpPr>
        <p:spPr>
          <a:xfrm>
            <a:off x="7387471" y="2479596"/>
            <a:ext cx="6737033" cy="1426726"/>
          </a:xfrm>
          <a:prstGeom prst="roundRect">
            <a:avLst>
              <a:gd name="adj" fmla="val 5127"/>
            </a:avLst>
          </a:prstGeom>
          <a:solidFill>
            <a:srgbClr val="F9F8F5"/>
          </a:solidFill>
          <a:ln w="15240">
            <a:solidFill>
              <a:srgbClr val="D3D1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7372231" y="2479596"/>
            <a:ext cx="60960" cy="1426726"/>
          </a:xfrm>
          <a:prstGeom prst="roundRect">
            <a:avLst>
              <a:gd name="adj" fmla="val 35568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7592973" y="2639378"/>
            <a:ext cx="1806773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GUI Development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7592973" y="2951917"/>
            <a:ext cx="6371749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Tkinter widgets and layouts</a:t>
            </a:r>
            <a:endParaRPr lang="en-US" sz="1100" dirty="0"/>
          </a:p>
        </p:txBody>
      </p:sp>
      <p:sp>
        <p:nvSpPr>
          <p:cNvPr id="16" name="Text 14"/>
          <p:cNvSpPr/>
          <p:nvPr/>
        </p:nvSpPr>
        <p:spPr>
          <a:xfrm>
            <a:off x="7592973" y="3233618"/>
            <a:ext cx="6371749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Event-driven programming</a:t>
            </a:r>
            <a:endParaRPr lang="en-US" sz="1100" dirty="0"/>
          </a:p>
        </p:txBody>
      </p:sp>
      <p:sp>
        <p:nvSpPr>
          <p:cNvPr id="17" name="Text 15"/>
          <p:cNvSpPr/>
          <p:nvPr/>
        </p:nvSpPr>
        <p:spPr>
          <a:xfrm>
            <a:off x="7592973" y="3515320"/>
            <a:ext cx="6371749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experience design</a:t>
            </a:r>
            <a:endParaRPr lang="en-US" sz="1100" dirty="0"/>
          </a:p>
        </p:txBody>
      </p:sp>
      <p:sp>
        <p:nvSpPr>
          <p:cNvPr id="18" name="Shape 16"/>
          <p:cNvSpPr/>
          <p:nvPr/>
        </p:nvSpPr>
        <p:spPr>
          <a:xfrm>
            <a:off x="505897" y="4050863"/>
            <a:ext cx="6737033" cy="1426726"/>
          </a:xfrm>
          <a:prstGeom prst="roundRect">
            <a:avLst>
              <a:gd name="adj" fmla="val 5127"/>
            </a:avLst>
          </a:prstGeom>
          <a:solidFill>
            <a:srgbClr val="F9F8F5"/>
          </a:solidFill>
          <a:ln w="15240">
            <a:solidFill>
              <a:srgbClr val="D3D1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490657" y="4050863"/>
            <a:ext cx="60960" cy="1426726"/>
          </a:xfrm>
          <a:prstGeom prst="roundRect">
            <a:avLst>
              <a:gd name="adj" fmla="val 35568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711398" y="4210645"/>
            <a:ext cx="1806773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Database Integration</a:t>
            </a:r>
            <a:endParaRPr lang="en-US" sz="1400" dirty="0"/>
          </a:p>
        </p:txBody>
      </p:sp>
      <p:sp>
        <p:nvSpPr>
          <p:cNvPr id="21" name="Text 19"/>
          <p:cNvSpPr/>
          <p:nvPr/>
        </p:nvSpPr>
        <p:spPr>
          <a:xfrm>
            <a:off x="711398" y="4523184"/>
            <a:ext cx="6371749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MySQL database design</a:t>
            </a:r>
            <a:endParaRPr lang="en-US" sz="1100" dirty="0"/>
          </a:p>
        </p:txBody>
      </p:sp>
      <p:sp>
        <p:nvSpPr>
          <p:cNvPr id="22" name="Text 20"/>
          <p:cNvSpPr/>
          <p:nvPr/>
        </p:nvSpPr>
        <p:spPr>
          <a:xfrm>
            <a:off x="711398" y="4804886"/>
            <a:ext cx="6371749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CRUD operations (Create, Read, Update, Delete)</a:t>
            </a:r>
            <a:endParaRPr lang="en-US" sz="1100" dirty="0"/>
          </a:p>
        </p:txBody>
      </p:sp>
      <p:sp>
        <p:nvSpPr>
          <p:cNvPr id="23" name="Text 21"/>
          <p:cNvSpPr/>
          <p:nvPr/>
        </p:nvSpPr>
        <p:spPr>
          <a:xfrm>
            <a:off x="711398" y="5086588"/>
            <a:ext cx="6371749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relationships and foreign keys</a:t>
            </a:r>
            <a:endParaRPr lang="en-US" sz="1100" dirty="0"/>
          </a:p>
        </p:txBody>
      </p:sp>
      <p:sp>
        <p:nvSpPr>
          <p:cNvPr id="24" name="Shape 22"/>
          <p:cNvSpPr/>
          <p:nvPr/>
        </p:nvSpPr>
        <p:spPr>
          <a:xfrm>
            <a:off x="7387471" y="4050863"/>
            <a:ext cx="6737033" cy="1426726"/>
          </a:xfrm>
          <a:prstGeom prst="roundRect">
            <a:avLst>
              <a:gd name="adj" fmla="val 5127"/>
            </a:avLst>
          </a:prstGeom>
          <a:solidFill>
            <a:srgbClr val="F9F8F5"/>
          </a:solidFill>
          <a:ln w="15240">
            <a:solidFill>
              <a:srgbClr val="D3D1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7372231" y="4050863"/>
            <a:ext cx="60960" cy="1426726"/>
          </a:xfrm>
          <a:prstGeom prst="roundRect">
            <a:avLst>
              <a:gd name="adj" fmla="val 35568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7592973" y="4210645"/>
            <a:ext cx="1806773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Software Engineering</a:t>
            </a:r>
            <a:endParaRPr lang="en-US" sz="1400" dirty="0"/>
          </a:p>
        </p:txBody>
      </p:sp>
      <p:sp>
        <p:nvSpPr>
          <p:cNvPr id="27" name="Text 25"/>
          <p:cNvSpPr/>
          <p:nvPr/>
        </p:nvSpPr>
        <p:spPr>
          <a:xfrm>
            <a:off x="7592973" y="4523184"/>
            <a:ext cx="6371749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Modular code architecture</a:t>
            </a:r>
            <a:endParaRPr lang="en-US" sz="1100" dirty="0"/>
          </a:p>
        </p:txBody>
      </p:sp>
      <p:sp>
        <p:nvSpPr>
          <p:cNvPr id="28" name="Text 26"/>
          <p:cNvSpPr/>
          <p:nvPr/>
        </p:nvSpPr>
        <p:spPr>
          <a:xfrm>
            <a:off x="7592973" y="4804886"/>
            <a:ext cx="6371749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Code reusability and maintainability</a:t>
            </a:r>
            <a:endParaRPr lang="en-US" sz="1100" dirty="0"/>
          </a:p>
        </p:txBody>
      </p:sp>
      <p:sp>
        <p:nvSpPr>
          <p:cNvPr id="29" name="Text 27"/>
          <p:cNvSpPr/>
          <p:nvPr/>
        </p:nvSpPr>
        <p:spPr>
          <a:xfrm>
            <a:off x="7592973" y="5086588"/>
            <a:ext cx="6371749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Version control with Git</a:t>
            </a:r>
            <a:endParaRPr lang="en-US" sz="1100" dirty="0"/>
          </a:p>
        </p:txBody>
      </p:sp>
      <p:sp>
        <p:nvSpPr>
          <p:cNvPr id="30" name="Text 28"/>
          <p:cNvSpPr/>
          <p:nvPr/>
        </p:nvSpPr>
        <p:spPr>
          <a:xfrm>
            <a:off x="505897" y="5846802"/>
            <a:ext cx="2168128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🎓</a:t>
            </a: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Academic Impact</a:t>
            </a:r>
            <a:endParaRPr lang="en-US" sz="1700" dirty="0"/>
          </a:p>
        </p:txBody>
      </p:sp>
      <p:sp>
        <p:nvSpPr>
          <p:cNvPr id="31" name="Text 29"/>
          <p:cNvSpPr/>
          <p:nvPr/>
        </p:nvSpPr>
        <p:spPr>
          <a:xfrm>
            <a:off x="505897" y="6174343"/>
            <a:ext cx="1806773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Problem Solved:</a:t>
            </a:r>
            <a:endParaRPr lang="en-US" sz="1400" dirty="0"/>
          </a:p>
        </p:txBody>
      </p:sp>
      <p:sp>
        <p:nvSpPr>
          <p:cNvPr id="32" name="Text 30"/>
          <p:cNvSpPr/>
          <p:nvPr/>
        </p:nvSpPr>
        <p:spPr>
          <a:xfrm>
            <a:off x="505897" y="6544747"/>
            <a:ext cx="6632972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grade calculation is time-consuming and error-prone</a:t>
            </a:r>
            <a:endParaRPr lang="en-US" sz="1100" dirty="0"/>
          </a:p>
        </p:txBody>
      </p:sp>
      <p:sp>
        <p:nvSpPr>
          <p:cNvPr id="33" name="Text 31"/>
          <p:cNvSpPr/>
          <p:nvPr/>
        </p:nvSpPr>
        <p:spPr>
          <a:xfrm>
            <a:off x="505897" y="6826448"/>
            <a:ext cx="6632972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Paper-based records are difficult to search and analyze</a:t>
            </a:r>
            <a:endParaRPr lang="en-US" sz="1100" dirty="0"/>
          </a:p>
        </p:txBody>
      </p:sp>
      <p:sp>
        <p:nvSpPr>
          <p:cNvPr id="34" name="Text 32"/>
          <p:cNvSpPr/>
          <p:nvPr/>
        </p:nvSpPr>
        <p:spPr>
          <a:xfrm>
            <a:off x="505897" y="7108150"/>
            <a:ext cx="6632972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Lack of instant statistical insights</a:t>
            </a:r>
            <a:endParaRPr lang="en-US" sz="1100" dirty="0"/>
          </a:p>
        </p:txBody>
      </p:sp>
      <p:sp>
        <p:nvSpPr>
          <p:cNvPr id="35" name="Text 33"/>
          <p:cNvSpPr/>
          <p:nvPr/>
        </p:nvSpPr>
        <p:spPr>
          <a:xfrm>
            <a:off x="7499152" y="6174343"/>
            <a:ext cx="1806773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Solution Provided:</a:t>
            </a:r>
            <a:endParaRPr lang="en-US" sz="1400" dirty="0"/>
          </a:p>
        </p:txBody>
      </p:sp>
      <p:sp>
        <p:nvSpPr>
          <p:cNvPr id="36" name="Text 34"/>
          <p:cNvSpPr/>
          <p:nvPr/>
        </p:nvSpPr>
        <p:spPr>
          <a:xfrm>
            <a:off x="7499152" y="6544747"/>
            <a:ext cx="6632972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grade calculation with validation</a:t>
            </a:r>
            <a:endParaRPr lang="en-US" sz="1100" dirty="0"/>
          </a:p>
        </p:txBody>
      </p:sp>
      <p:sp>
        <p:nvSpPr>
          <p:cNvPr id="37" name="Text 35"/>
          <p:cNvSpPr/>
          <p:nvPr/>
        </p:nvSpPr>
        <p:spPr>
          <a:xfrm>
            <a:off x="7499152" y="6826448"/>
            <a:ext cx="6632972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Digital database with instant search</a:t>
            </a:r>
            <a:endParaRPr lang="en-US" sz="1100" dirty="0"/>
          </a:p>
        </p:txBody>
      </p:sp>
      <p:sp>
        <p:nvSpPr>
          <p:cNvPr id="38" name="Text 36"/>
          <p:cNvSpPr/>
          <p:nvPr/>
        </p:nvSpPr>
        <p:spPr>
          <a:xfrm>
            <a:off x="7499152" y="7108150"/>
            <a:ext cx="6632972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statistics and analytics</a:t>
            </a:r>
            <a:endParaRPr lang="en-US" sz="1100" dirty="0"/>
          </a:p>
        </p:txBody>
      </p:sp>
      <p:sp>
        <p:nvSpPr>
          <p:cNvPr id="39" name="Text 37"/>
          <p:cNvSpPr/>
          <p:nvPr/>
        </p:nvSpPr>
        <p:spPr>
          <a:xfrm>
            <a:off x="7499152" y="7389852"/>
            <a:ext cx="6632972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Professional student profiles with comprehensive information</a:t>
            </a:r>
            <a:endParaRPr lang="en-US" sz="1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33720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4. Technology Stack &amp; Libraries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396835" y="640675"/>
            <a:ext cx="1728430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🛠️</a:t>
            </a:r>
            <a:r>
              <a:rPr lang="en-US" sz="1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Core Technologies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396835" y="1136690"/>
            <a:ext cx="1564481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Programming Language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396835" y="1427202"/>
            <a:ext cx="438066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 3.13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396835" y="1710690"/>
            <a:ext cx="438066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Latest stable version</a:t>
            </a: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396835" y="1931789"/>
            <a:ext cx="438066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Type hints support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396835" y="2152888"/>
            <a:ext cx="438066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Enhanced error messages</a:t>
            </a:r>
            <a:endParaRPr lang="en-US" sz="850" dirty="0"/>
          </a:p>
        </p:txBody>
      </p:sp>
      <p:sp>
        <p:nvSpPr>
          <p:cNvPr id="9" name="Text 7"/>
          <p:cNvSpPr/>
          <p:nvPr/>
        </p:nvSpPr>
        <p:spPr>
          <a:xfrm>
            <a:off x="396835" y="2373987"/>
            <a:ext cx="438066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Performance improvements</a:t>
            </a:r>
            <a:endParaRPr lang="en-US" sz="850" dirty="0"/>
          </a:p>
        </p:txBody>
      </p:sp>
      <p:sp>
        <p:nvSpPr>
          <p:cNvPr id="10" name="Text 8"/>
          <p:cNvSpPr/>
          <p:nvPr/>
        </p:nvSpPr>
        <p:spPr>
          <a:xfrm>
            <a:off x="5061823" y="1136690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GUI Framework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5061823" y="1427202"/>
            <a:ext cx="438066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Tkinter</a:t>
            </a: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(Built-in)</a:t>
            </a:r>
            <a:endParaRPr lang="en-US" sz="850" dirty="0"/>
          </a:p>
        </p:txBody>
      </p:sp>
      <p:sp>
        <p:nvSpPr>
          <p:cNvPr id="12" name="Text 10"/>
          <p:cNvSpPr/>
          <p:nvPr/>
        </p:nvSpPr>
        <p:spPr>
          <a:xfrm>
            <a:off x="5061823" y="1710690"/>
            <a:ext cx="438066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Cross-platform compatibility</a:t>
            </a:r>
            <a:endParaRPr lang="en-US" sz="850" dirty="0"/>
          </a:p>
        </p:txBody>
      </p:sp>
      <p:sp>
        <p:nvSpPr>
          <p:cNvPr id="13" name="Text 11"/>
          <p:cNvSpPr/>
          <p:nvPr/>
        </p:nvSpPr>
        <p:spPr>
          <a:xfrm>
            <a:off x="5061823" y="1931789"/>
            <a:ext cx="438066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 library (no installation needed)</a:t>
            </a:r>
            <a:endParaRPr lang="en-US" sz="850" dirty="0"/>
          </a:p>
        </p:txBody>
      </p:sp>
      <p:sp>
        <p:nvSpPr>
          <p:cNvPr id="14" name="Text 12"/>
          <p:cNvSpPr/>
          <p:nvPr/>
        </p:nvSpPr>
        <p:spPr>
          <a:xfrm>
            <a:off x="5061823" y="2152888"/>
            <a:ext cx="438066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Mature and stable</a:t>
            </a:r>
            <a:endParaRPr lang="en-US" sz="850" dirty="0"/>
          </a:p>
        </p:txBody>
      </p:sp>
      <p:sp>
        <p:nvSpPr>
          <p:cNvPr id="15" name="Text 13"/>
          <p:cNvSpPr/>
          <p:nvPr/>
        </p:nvSpPr>
        <p:spPr>
          <a:xfrm>
            <a:off x="5061823" y="2373987"/>
            <a:ext cx="438066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Rich widget collection</a:t>
            </a:r>
            <a:endParaRPr lang="en-US" sz="850" dirty="0"/>
          </a:p>
        </p:txBody>
      </p:sp>
      <p:sp>
        <p:nvSpPr>
          <p:cNvPr id="16" name="Text 14"/>
          <p:cNvSpPr/>
          <p:nvPr/>
        </p:nvSpPr>
        <p:spPr>
          <a:xfrm>
            <a:off x="9726811" y="1136690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Database System</a:t>
            </a:r>
            <a:endParaRPr lang="en-US" sz="1100" dirty="0"/>
          </a:p>
        </p:txBody>
      </p:sp>
      <p:sp>
        <p:nvSpPr>
          <p:cNvPr id="17" name="Text 15"/>
          <p:cNvSpPr/>
          <p:nvPr/>
        </p:nvSpPr>
        <p:spPr>
          <a:xfrm>
            <a:off x="9726811" y="1427202"/>
            <a:ext cx="452175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MySQL 8.0</a:t>
            </a:r>
            <a:endParaRPr lang="en-US" sz="850" dirty="0"/>
          </a:p>
        </p:txBody>
      </p:sp>
      <p:sp>
        <p:nvSpPr>
          <p:cNvPr id="18" name="Text 16"/>
          <p:cNvSpPr/>
          <p:nvPr/>
        </p:nvSpPr>
        <p:spPr>
          <a:xfrm>
            <a:off x="9726811" y="1710690"/>
            <a:ext cx="452175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Reliable relational database</a:t>
            </a:r>
            <a:endParaRPr lang="en-US" sz="850" dirty="0"/>
          </a:p>
        </p:txBody>
      </p:sp>
      <p:sp>
        <p:nvSpPr>
          <p:cNvPr id="19" name="Text 17"/>
          <p:cNvSpPr/>
          <p:nvPr/>
        </p:nvSpPr>
        <p:spPr>
          <a:xfrm>
            <a:off x="9726811" y="1931789"/>
            <a:ext cx="452175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ACID compliance</a:t>
            </a:r>
            <a:endParaRPr lang="en-US" sz="850" dirty="0"/>
          </a:p>
        </p:txBody>
      </p:sp>
      <p:sp>
        <p:nvSpPr>
          <p:cNvPr id="20" name="Text 18"/>
          <p:cNvSpPr/>
          <p:nvPr/>
        </p:nvSpPr>
        <p:spPr>
          <a:xfrm>
            <a:off x="9726811" y="2152888"/>
            <a:ext cx="452175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Excellent performance</a:t>
            </a:r>
            <a:endParaRPr lang="en-US" sz="850" dirty="0"/>
          </a:p>
        </p:txBody>
      </p:sp>
      <p:sp>
        <p:nvSpPr>
          <p:cNvPr id="21" name="Text 19"/>
          <p:cNvSpPr/>
          <p:nvPr/>
        </p:nvSpPr>
        <p:spPr>
          <a:xfrm>
            <a:off x="9726811" y="2373987"/>
            <a:ext cx="452175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Industry-standard SQL</a:t>
            </a:r>
            <a:endParaRPr lang="en-US" sz="850" dirty="0"/>
          </a:p>
        </p:txBody>
      </p:sp>
      <p:sp>
        <p:nvSpPr>
          <p:cNvPr id="22" name="Text 20"/>
          <p:cNvSpPr/>
          <p:nvPr/>
        </p:nvSpPr>
        <p:spPr>
          <a:xfrm>
            <a:off x="396835" y="2765108"/>
            <a:ext cx="2011204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📦</a:t>
            </a:r>
            <a:r>
              <a:rPr lang="en-US" sz="1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Python Libraries Used</a:t>
            </a:r>
            <a:endParaRPr lang="en-US" sz="1300" dirty="0"/>
          </a:p>
        </p:txBody>
      </p:sp>
      <p:sp>
        <p:nvSpPr>
          <p:cNvPr id="23" name="Shape 21"/>
          <p:cNvSpPr/>
          <p:nvPr/>
        </p:nvSpPr>
        <p:spPr>
          <a:xfrm>
            <a:off x="396835" y="3147774"/>
            <a:ext cx="13836729" cy="2676525"/>
          </a:xfrm>
          <a:prstGeom prst="roundRect">
            <a:avLst>
              <a:gd name="adj" fmla="val 63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404455" y="3155394"/>
            <a:ext cx="13821489" cy="3326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517922" y="3230999"/>
            <a:ext cx="253376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tkinter</a:t>
            </a:r>
            <a:endParaRPr lang="en-US" sz="850" dirty="0"/>
          </a:p>
        </p:txBody>
      </p:sp>
      <p:sp>
        <p:nvSpPr>
          <p:cNvPr id="26" name="Text 24"/>
          <p:cNvSpPr/>
          <p:nvPr/>
        </p:nvSpPr>
        <p:spPr>
          <a:xfrm>
            <a:off x="3286006" y="3230999"/>
            <a:ext cx="11477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Built-in</a:t>
            </a:r>
            <a:endParaRPr lang="en-US" sz="850" dirty="0"/>
          </a:p>
        </p:txBody>
      </p:sp>
      <p:sp>
        <p:nvSpPr>
          <p:cNvPr id="27" name="Text 25"/>
          <p:cNvSpPr/>
          <p:nvPr/>
        </p:nvSpPr>
        <p:spPr>
          <a:xfrm>
            <a:off x="4668083" y="3230999"/>
            <a:ext cx="94445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GUI framework</a:t>
            </a:r>
            <a:endParaRPr lang="en-US" sz="850" dirty="0"/>
          </a:p>
        </p:txBody>
      </p:sp>
      <p:sp>
        <p:nvSpPr>
          <p:cNvPr id="28" name="Shape 26"/>
          <p:cNvSpPr/>
          <p:nvPr/>
        </p:nvSpPr>
        <p:spPr>
          <a:xfrm>
            <a:off x="404455" y="3488055"/>
            <a:ext cx="13821489" cy="3326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517922" y="3563660"/>
            <a:ext cx="253376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mysql-connector-python</a:t>
            </a:r>
            <a:endParaRPr lang="en-US" sz="850" dirty="0"/>
          </a:p>
        </p:txBody>
      </p:sp>
      <p:sp>
        <p:nvSpPr>
          <p:cNvPr id="30" name="Text 28"/>
          <p:cNvSpPr/>
          <p:nvPr/>
        </p:nvSpPr>
        <p:spPr>
          <a:xfrm>
            <a:off x="3286006" y="3563660"/>
            <a:ext cx="11477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8.x</a:t>
            </a:r>
            <a:endParaRPr lang="en-US" sz="850" dirty="0"/>
          </a:p>
        </p:txBody>
      </p:sp>
      <p:sp>
        <p:nvSpPr>
          <p:cNvPr id="31" name="Text 29"/>
          <p:cNvSpPr/>
          <p:nvPr/>
        </p:nvSpPr>
        <p:spPr>
          <a:xfrm>
            <a:off x="4668083" y="3563660"/>
            <a:ext cx="94445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MySQL database driver</a:t>
            </a:r>
            <a:endParaRPr lang="en-US" sz="850" dirty="0"/>
          </a:p>
        </p:txBody>
      </p:sp>
      <p:sp>
        <p:nvSpPr>
          <p:cNvPr id="32" name="Shape 30"/>
          <p:cNvSpPr/>
          <p:nvPr/>
        </p:nvSpPr>
        <p:spPr>
          <a:xfrm>
            <a:off x="404455" y="3820716"/>
            <a:ext cx="13821489" cy="3326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517922" y="3896320"/>
            <a:ext cx="253376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Pillow (PIL)</a:t>
            </a:r>
            <a:endParaRPr lang="en-US" sz="850" dirty="0"/>
          </a:p>
        </p:txBody>
      </p:sp>
      <p:sp>
        <p:nvSpPr>
          <p:cNvPr id="34" name="Text 32"/>
          <p:cNvSpPr/>
          <p:nvPr/>
        </p:nvSpPr>
        <p:spPr>
          <a:xfrm>
            <a:off x="3286006" y="3896320"/>
            <a:ext cx="11477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Latest</a:t>
            </a:r>
            <a:endParaRPr lang="en-US" sz="850" dirty="0"/>
          </a:p>
        </p:txBody>
      </p:sp>
      <p:sp>
        <p:nvSpPr>
          <p:cNvPr id="35" name="Text 33"/>
          <p:cNvSpPr/>
          <p:nvPr/>
        </p:nvSpPr>
        <p:spPr>
          <a:xfrm>
            <a:off x="4668083" y="3896320"/>
            <a:ext cx="94445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Image processing for profile photos</a:t>
            </a:r>
            <a:endParaRPr lang="en-US" sz="850" dirty="0"/>
          </a:p>
        </p:txBody>
      </p:sp>
      <p:sp>
        <p:nvSpPr>
          <p:cNvPr id="36" name="Shape 34"/>
          <p:cNvSpPr/>
          <p:nvPr/>
        </p:nvSpPr>
        <p:spPr>
          <a:xfrm>
            <a:off x="404455" y="4153376"/>
            <a:ext cx="13821489" cy="3326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517922" y="4228981"/>
            <a:ext cx="253376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json</a:t>
            </a:r>
            <a:endParaRPr lang="en-US" sz="850" dirty="0"/>
          </a:p>
        </p:txBody>
      </p:sp>
      <p:sp>
        <p:nvSpPr>
          <p:cNvPr id="38" name="Text 36"/>
          <p:cNvSpPr/>
          <p:nvPr/>
        </p:nvSpPr>
        <p:spPr>
          <a:xfrm>
            <a:off x="3286006" y="4228981"/>
            <a:ext cx="11477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Built-in</a:t>
            </a:r>
            <a:endParaRPr lang="en-US" sz="850" dirty="0"/>
          </a:p>
        </p:txBody>
      </p:sp>
      <p:sp>
        <p:nvSpPr>
          <p:cNvPr id="39" name="Text 37"/>
          <p:cNvSpPr/>
          <p:nvPr/>
        </p:nvSpPr>
        <p:spPr>
          <a:xfrm>
            <a:off x="4668083" y="4228981"/>
            <a:ext cx="94445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JSON data import/export</a:t>
            </a:r>
            <a:endParaRPr lang="en-US" sz="850" dirty="0"/>
          </a:p>
        </p:txBody>
      </p:sp>
      <p:sp>
        <p:nvSpPr>
          <p:cNvPr id="40" name="Shape 38"/>
          <p:cNvSpPr/>
          <p:nvPr/>
        </p:nvSpPr>
        <p:spPr>
          <a:xfrm>
            <a:off x="404455" y="4486037"/>
            <a:ext cx="13821489" cy="3326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517922" y="4561642"/>
            <a:ext cx="253376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csv</a:t>
            </a:r>
            <a:endParaRPr lang="en-US" sz="850" dirty="0"/>
          </a:p>
        </p:txBody>
      </p:sp>
      <p:sp>
        <p:nvSpPr>
          <p:cNvPr id="42" name="Text 40"/>
          <p:cNvSpPr/>
          <p:nvPr/>
        </p:nvSpPr>
        <p:spPr>
          <a:xfrm>
            <a:off x="3286006" y="4561642"/>
            <a:ext cx="11477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Built-in</a:t>
            </a:r>
            <a:endParaRPr lang="en-US" sz="850" dirty="0"/>
          </a:p>
        </p:txBody>
      </p:sp>
      <p:sp>
        <p:nvSpPr>
          <p:cNvPr id="43" name="Text 41"/>
          <p:cNvSpPr/>
          <p:nvPr/>
        </p:nvSpPr>
        <p:spPr>
          <a:xfrm>
            <a:off x="4668083" y="4561642"/>
            <a:ext cx="94445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CSV file operations</a:t>
            </a:r>
            <a:endParaRPr lang="en-US" sz="850" dirty="0"/>
          </a:p>
        </p:txBody>
      </p:sp>
      <p:sp>
        <p:nvSpPr>
          <p:cNvPr id="44" name="Shape 42"/>
          <p:cNvSpPr/>
          <p:nvPr/>
        </p:nvSpPr>
        <p:spPr>
          <a:xfrm>
            <a:off x="404455" y="4818698"/>
            <a:ext cx="13821489" cy="3326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Text 43"/>
          <p:cNvSpPr/>
          <p:nvPr/>
        </p:nvSpPr>
        <p:spPr>
          <a:xfrm>
            <a:off x="517922" y="4894302"/>
            <a:ext cx="253376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datetime</a:t>
            </a:r>
            <a:endParaRPr lang="en-US" sz="850" dirty="0"/>
          </a:p>
        </p:txBody>
      </p:sp>
      <p:sp>
        <p:nvSpPr>
          <p:cNvPr id="46" name="Text 44"/>
          <p:cNvSpPr/>
          <p:nvPr/>
        </p:nvSpPr>
        <p:spPr>
          <a:xfrm>
            <a:off x="3286006" y="4894302"/>
            <a:ext cx="11477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Built-in</a:t>
            </a:r>
            <a:endParaRPr lang="en-US" sz="850" dirty="0"/>
          </a:p>
        </p:txBody>
      </p:sp>
      <p:sp>
        <p:nvSpPr>
          <p:cNvPr id="47" name="Text 45"/>
          <p:cNvSpPr/>
          <p:nvPr/>
        </p:nvSpPr>
        <p:spPr>
          <a:xfrm>
            <a:off x="4668083" y="4894302"/>
            <a:ext cx="94445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Date/time handling</a:t>
            </a:r>
            <a:endParaRPr lang="en-US" sz="850" dirty="0"/>
          </a:p>
        </p:txBody>
      </p:sp>
      <p:sp>
        <p:nvSpPr>
          <p:cNvPr id="48" name="Shape 46"/>
          <p:cNvSpPr/>
          <p:nvPr/>
        </p:nvSpPr>
        <p:spPr>
          <a:xfrm>
            <a:off x="404455" y="5151358"/>
            <a:ext cx="13821489" cy="3326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517922" y="5226963"/>
            <a:ext cx="253376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os</a:t>
            </a:r>
            <a:endParaRPr lang="en-US" sz="850" dirty="0"/>
          </a:p>
        </p:txBody>
      </p:sp>
      <p:sp>
        <p:nvSpPr>
          <p:cNvPr id="50" name="Text 48"/>
          <p:cNvSpPr/>
          <p:nvPr/>
        </p:nvSpPr>
        <p:spPr>
          <a:xfrm>
            <a:off x="3286006" y="5226963"/>
            <a:ext cx="11477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Built-in</a:t>
            </a:r>
            <a:endParaRPr lang="en-US" sz="850" dirty="0"/>
          </a:p>
        </p:txBody>
      </p:sp>
      <p:sp>
        <p:nvSpPr>
          <p:cNvPr id="51" name="Text 49"/>
          <p:cNvSpPr/>
          <p:nvPr/>
        </p:nvSpPr>
        <p:spPr>
          <a:xfrm>
            <a:off x="4668083" y="5226963"/>
            <a:ext cx="94445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File system operations</a:t>
            </a:r>
            <a:endParaRPr lang="en-US" sz="850" dirty="0"/>
          </a:p>
        </p:txBody>
      </p:sp>
      <p:sp>
        <p:nvSpPr>
          <p:cNvPr id="52" name="Shape 50"/>
          <p:cNvSpPr/>
          <p:nvPr/>
        </p:nvSpPr>
        <p:spPr>
          <a:xfrm>
            <a:off x="404455" y="5484019"/>
            <a:ext cx="13821489" cy="3326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Text 51"/>
          <p:cNvSpPr/>
          <p:nvPr/>
        </p:nvSpPr>
        <p:spPr>
          <a:xfrm>
            <a:off x="517922" y="5559623"/>
            <a:ext cx="253376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typing</a:t>
            </a:r>
            <a:endParaRPr lang="en-US" sz="850" dirty="0"/>
          </a:p>
        </p:txBody>
      </p:sp>
      <p:sp>
        <p:nvSpPr>
          <p:cNvPr id="54" name="Text 52"/>
          <p:cNvSpPr/>
          <p:nvPr/>
        </p:nvSpPr>
        <p:spPr>
          <a:xfrm>
            <a:off x="3286006" y="5559623"/>
            <a:ext cx="11477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Built-in</a:t>
            </a:r>
            <a:endParaRPr lang="en-US" sz="850" dirty="0"/>
          </a:p>
        </p:txBody>
      </p:sp>
      <p:sp>
        <p:nvSpPr>
          <p:cNvPr id="55" name="Text 53"/>
          <p:cNvSpPr/>
          <p:nvPr/>
        </p:nvSpPr>
        <p:spPr>
          <a:xfrm>
            <a:off x="4668083" y="5559623"/>
            <a:ext cx="94445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Type hints and annotations</a:t>
            </a:r>
            <a:endParaRPr lang="en-US" sz="850" dirty="0"/>
          </a:p>
        </p:txBody>
      </p:sp>
      <p:sp>
        <p:nvSpPr>
          <p:cNvPr id="56" name="Text 54"/>
          <p:cNvSpPr/>
          <p:nvPr/>
        </p:nvSpPr>
        <p:spPr>
          <a:xfrm>
            <a:off x="396835" y="6146721"/>
            <a:ext cx="1782128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🔧</a:t>
            </a:r>
            <a:r>
              <a:rPr lang="en-US" sz="1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Development Tools</a:t>
            </a:r>
            <a:endParaRPr lang="en-US" sz="1300" dirty="0"/>
          </a:p>
        </p:txBody>
      </p:sp>
      <p:sp>
        <p:nvSpPr>
          <p:cNvPr id="57" name="Text 55"/>
          <p:cNvSpPr/>
          <p:nvPr/>
        </p:nvSpPr>
        <p:spPr>
          <a:xfrm>
            <a:off x="396835" y="6529387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IDE:</a:t>
            </a: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Visual Studio Code</a:t>
            </a:r>
            <a:endParaRPr lang="en-US" sz="850" dirty="0"/>
          </a:p>
        </p:txBody>
      </p:sp>
      <p:sp>
        <p:nvSpPr>
          <p:cNvPr id="58" name="Text 56"/>
          <p:cNvSpPr/>
          <p:nvPr/>
        </p:nvSpPr>
        <p:spPr>
          <a:xfrm>
            <a:off x="396835" y="6750487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Version Control:</a:t>
            </a: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Git &amp; GitHub</a:t>
            </a:r>
            <a:endParaRPr lang="en-US" sz="850" dirty="0"/>
          </a:p>
        </p:txBody>
      </p:sp>
      <p:sp>
        <p:nvSpPr>
          <p:cNvPr id="59" name="Text 57"/>
          <p:cNvSpPr/>
          <p:nvPr/>
        </p:nvSpPr>
        <p:spPr>
          <a:xfrm>
            <a:off x="396835" y="697158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Database Client:</a:t>
            </a: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MySQL Workbench</a:t>
            </a:r>
            <a:endParaRPr lang="en-US" sz="850" dirty="0"/>
          </a:p>
        </p:txBody>
      </p:sp>
      <p:sp>
        <p:nvSpPr>
          <p:cNvPr id="60" name="Text 58"/>
          <p:cNvSpPr/>
          <p:nvPr/>
        </p:nvSpPr>
        <p:spPr>
          <a:xfrm>
            <a:off x="396835" y="7192685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Testing:</a:t>
            </a: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Manual testing with sample data</a:t>
            </a:r>
            <a:endParaRPr lang="en-US" sz="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72331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5. Development Schedule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396835" y="640675"/>
            <a:ext cx="2385179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📅</a:t>
            </a:r>
            <a:r>
              <a:rPr lang="en-US" sz="1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Project Timeline (8 Weeks)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396835" y="1023342"/>
            <a:ext cx="13836729" cy="1678543"/>
          </a:xfrm>
          <a:prstGeom prst="roundRect">
            <a:avLst>
              <a:gd name="adj" fmla="val 101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404455" y="1030962"/>
            <a:ext cx="13821489" cy="3326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518041" y="1106567"/>
            <a:ext cx="32248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Week 1-2: Planning</a:t>
            </a: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3977164" y="1106567"/>
            <a:ext cx="322099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Oct 14-27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7432477" y="1106567"/>
            <a:ext cx="322099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Requirements gathering, database design, project structure</a:t>
            </a:r>
            <a:endParaRPr lang="en-US" sz="850" dirty="0"/>
          </a:p>
        </p:txBody>
      </p:sp>
      <p:sp>
        <p:nvSpPr>
          <p:cNvPr id="9" name="Text 7"/>
          <p:cNvSpPr/>
          <p:nvPr/>
        </p:nvSpPr>
        <p:spPr>
          <a:xfrm>
            <a:off x="10887789" y="1106567"/>
            <a:ext cx="32248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Completed</a:t>
            </a:r>
            <a:endParaRPr lang="en-US" sz="850" dirty="0"/>
          </a:p>
        </p:txBody>
      </p:sp>
      <p:sp>
        <p:nvSpPr>
          <p:cNvPr id="10" name="Shape 8"/>
          <p:cNvSpPr/>
          <p:nvPr/>
        </p:nvSpPr>
        <p:spPr>
          <a:xfrm>
            <a:off x="404455" y="1363623"/>
            <a:ext cx="13821489" cy="3326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518041" y="1439228"/>
            <a:ext cx="32248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Week 3-4: Core Development</a:t>
            </a:r>
            <a:endParaRPr lang="en-US" sz="850" dirty="0"/>
          </a:p>
        </p:txBody>
      </p:sp>
      <p:sp>
        <p:nvSpPr>
          <p:cNvPr id="12" name="Text 10"/>
          <p:cNvSpPr/>
          <p:nvPr/>
        </p:nvSpPr>
        <p:spPr>
          <a:xfrm>
            <a:off x="3977164" y="1439228"/>
            <a:ext cx="322099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Oct 28 - Nov 10</a:t>
            </a:r>
            <a:endParaRPr lang="en-US" sz="850" dirty="0"/>
          </a:p>
        </p:txBody>
      </p:sp>
      <p:sp>
        <p:nvSpPr>
          <p:cNvPr id="13" name="Text 11"/>
          <p:cNvSpPr/>
          <p:nvPr/>
        </p:nvSpPr>
        <p:spPr>
          <a:xfrm>
            <a:off x="7432477" y="1439228"/>
            <a:ext cx="322099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Basic GUI, CRUD operations, grade calculations</a:t>
            </a:r>
            <a:endParaRPr lang="en-US" sz="850" dirty="0"/>
          </a:p>
        </p:txBody>
      </p:sp>
      <p:sp>
        <p:nvSpPr>
          <p:cNvPr id="14" name="Text 12"/>
          <p:cNvSpPr/>
          <p:nvPr/>
        </p:nvSpPr>
        <p:spPr>
          <a:xfrm>
            <a:off x="10887789" y="1439228"/>
            <a:ext cx="32248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Completed</a:t>
            </a:r>
            <a:endParaRPr lang="en-US" sz="850" dirty="0"/>
          </a:p>
        </p:txBody>
      </p:sp>
      <p:sp>
        <p:nvSpPr>
          <p:cNvPr id="15" name="Shape 13"/>
          <p:cNvSpPr/>
          <p:nvPr/>
        </p:nvSpPr>
        <p:spPr>
          <a:xfrm>
            <a:off x="404455" y="1696283"/>
            <a:ext cx="13821489" cy="3326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518041" y="1771888"/>
            <a:ext cx="32248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Week 5-6: Advanced Features</a:t>
            </a:r>
            <a:endParaRPr lang="en-US" sz="850" dirty="0"/>
          </a:p>
        </p:txBody>
      </p:sp>
      <p:sp>
        <p:nvSpPr>
          <p:cNvPr id="17" name="Text 15"/>
          <p:cNvSpPr/>
          <p:nvPr/>
        </p:nvSpPr>
        <p:spPr>
          <a:xfrm>
            <a:off x="3977164" y="1771888"/>
            <a:ext cx="322099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Nov 11-24</a:t>
            </a:r>
            <a:endParaRPr lang="en-US" sz="850" dirty="0"/>
          </a:p>
        </p:txBody>
      </p:sp>
      <p:sp>
        <p:nvSpPr>
          <p:cNvPr id="18" name="Text 16"/>
          <p:cNvSpPr/>
          <p:nvPr/>
        </p:nvSpPr>
        <p:spPr>
          <a:xfrm>
            <a:off x="7432477" y="1771888"/>
            <a:ext cx="322099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Profile system, statistics, import/export</a:t>
            </a:r>
            <a:endParaRPr lang="en-US" sz="850" dirty="0"/>
          </a:p>
        </p:txBody>
      </p:sp>
      <p:sp>
        <p:nvSpPr>
          <p:cNvPr id="19" name="Text 17"/>
          <p:cNvSpPr/>
          <p:nvPr/>
        </p:nvSpPr>
        <p:spPr>
          <a:xfrm>
            <a:off x="10887789" y="1771888"/>
            <a:ext cx="32248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Completed</a:t>
            </a:r>
            <a:endParaRPr lang="en-US" sz="850" dirty="0"/>
          </a:p>
        </p:txBody>
      </p:sp>
      <p:sp>
        <p:nvSpPr>
          <p:cNvPr id="20" name="Shape 18"/>
          <p:cNvSpPr/>
          <p:nvPr/>
        </p:nvSpPr>
        <p:spPr>
          <a:xfrm>
            <a:off x="404455" y="2028944"/>
            <a:ext cx="13821489" cy="3326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518041" y="2104549"/>
            <a:ext cx="32248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Week 7: Testing &amp; Refinement</a:t>
            </a:r>
            <a:endParaRPr lang="en-US" sz="850" dirty="0"/>
          </a:p>
        </p:txBody>
      </p:sp>
      <p:sp>
        <p:nvSpPr>
          <p:cNvPr id="22" name="Text 20"/>
          <p:cNvSpPr/>
          <p:nvPr/>
        </p:nvSpPr>
        <p:spPr>
          <a:xfrm>
            <a:off x="3977164" y="2104549"/>
            <a:ext cx="322099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Nov 25 - Dec 1</a:t>
            </a:r>
            <a:endParaRPr lang="en-US" sz="850" dirty="0"/>
          </a:p>
        </p:txBody>
      </p:sp>
      <p:sp>
        <p:nvSpPr>
          <p:cNvPr id="23" name="Text 21"/>
          <p:cNvSpPr/>
          <p:nvPr/>
        </p:nvSpPr>
        <p:spPr>
          <a:xfrm>
            <a:off x="7432477" y="2104549"/>
            <a:ext cx="322099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Bug fixes, UI improvements, code refactoring</a:t>
            </a:r>
            <a:endParaRPr lang="en-US" sz="850" dirty="0"/>
          </a:p>
        </p:txBody>
      </p:sp>
      <p:sp>
        <p:nvSpPr>
          <p:cNvPr id="24" name="Text 22"/>
          <p:cNvSpPr/>
          <p:nvPr/>
        </p:nvSpPr>
        <p:spPr>
          <a:xfrm>
            <a:off x="10887789" y="2104549"/>
            <a:ext cx="32248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Completed</a:t>
            </a:r>
            <a:endParaRPr lang="en-US" sz="850" dirty="0"/>
          </a:p>
        </p:txBody>
      </p:sp>
      <p:sp>
        <p:nvSpPr>
          <p:cNvPr id="25" name="Shape 23"/>
          <p:cNvSpPr/>
          <p:nvPr/>
        </p:nvSpPr>
        <p:spPr>
          <a:xfrm>
            <a:off x="404455" y="2361605"/>
            <a:ext cx="13821489" cy="3326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518041" y="2437209"/>
            <a:ext cx="32248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Week 8: Documentation</a:t>
            </a:r>
            <a:endParaRPr lang="en-US" sz="850" dirty="0"/>
          </a:p>
        </p:txBody>
      </p:sp>
      <p:sp>
        <p:nvSpPr>
          <p:cNvPr id="27" name="Text 25"/>
          <p:cNvSpPr/>
          <p:nvPr/>
        </p:nvSpPr>
        <p:spPr>
          <a:xfrm>
            <a:off x="3977164" y="2437209"/>
            <a:ext cx="322099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Dec 2-8</a:t>
            </a:r>
            <a:endParaRPr lang="en-US" sz="850" dirty="0"/>
          </a:p>
        </p:txBody>
      </p:sp>
      <p:sp>
        <p:nvSpPr>
          <p:cNvPr id="28" name="Text 26"/>
          <p:cNvSpPr/>
          <p:nvPr/>
        </p:nvSpPr>
        <p:spPr>
          <a:xfrm>
            <a:off x="7432477" y="2437209"/>
            <a:ext cx="322099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README, code comments, presentation</a:t>
            </a:r>
            <a:endParaRPr lang="en-US" sz="850" dirty="0"/>
          </a:p>
        </p:txBody>
      </p:sp>
      <p:sp>
        <p:nvSpPr>
          <p:cNvPr id="29" name="Text 27"/>
          <p:cNvSpPr/>
          <p:nvPr/>
        </p:nvSpPr>
        <p:spPr>
          <a:xfrm>
            <a:off x="10887789" y="2437209"/>
            <a:ext cx="32248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🚧</a:t>
            </a: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 Progress</a:t>
            </a:r>
            <a:endParaRPr lang="en-US" sz="850" dirty="0"/>
          </a:p>
        </p:txBody>
      </p:sp>
      <p:sp>
        <p:nvSpPr>
          <p:cNvPr id="30" name="Text 28"/>
          <p:cNvSpPr/>
          <p:nvPr/>
        </p:nvSpPr>
        <p:spPr>
          <a:xfrm>
            <a:off x="396835" y="2871907"/>
            <a:ext cx="2232898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📊</a:t>
            </a:r>
            <a:r>
              <a:rPr lang="en-US" sz="1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Development Milestones</a:t>
            </a:r>
            <a:endParaRPr lang="en-US" sz="1300" dirty="0"/>
          </a:p>
        </p:txBody>
      </p:sp>
      <p:sp>
        <p:nvSpPr>
          <p:cNvPr id="31" name="Shape 29"/>
          <p:cNvSpPr/>
          <p:nvPr/>
        </p:nvSpPr>
        <p:spPr>
          <a:xfrm>
            <a:off x="7307580" y="3254573"/>
            <a:ext cx="15240" cy="4572000"/>
          </a:xfrm>
          <a:prstGeom prst="roundRect">
            <a:avLst>
              <a:gd name="adj" fmla="val 111628"/>
            </a:avLst>
          </a:prstGeom>
          <a:solidFill>
            <a:srgbClr val="D3D1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Shape 30"/>
          <p:cNvSpPr/>
          <p:nvPr/>
        </p:nvSpPr>
        <p:spPr>
          <a:xfrm>
            <a:off x="7103626" y="3374469"/>
            <a:ext cx="226814" cy="15240"/>
          </a:xfrm>
          <a:prstGeom prst="roundRect">
            <a:avLst>
              <a:gd name="adj" fmla="val 111628"/>
            </a:avLst>
          </a:prstGeom>
          <a:solidFill>
            <a:srgbClr val="D3D1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31"/>
          <p:cNvSpPr/>
          <p:nvPr/>
        </p:nvSpPr>
        <p:spPr>
          <a:xfrm>
            <a:off x="7272695" y="3339584"/>
            <a:ext cx="85011" cy="85011"/>
          </a:xfrm>
          <a:prstGeom prst="roundRect">
            <a:avLst>
              <a:gd name="adj" fmla="val 537813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5404961" y="3293507"/>
            <a:ext cx="1456611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Oct 14: Project Kickoff</a:t>
            </a:r>
            <a:endParaRPr lang="en-US" sz="1100" dirty="0"/>
          </a:p>
        </p:txBody>
      </p:sp>
      <p:sp>
        <p:nvSpPr>
          <p:cNvPr id="35" name="Shape 33"/>
          <p:cNvSpPr/>
          <p:nvPr/>
        </p:nvSpPr>
        <p:spPr>
          <a:xfrm>
            <a:off x="7299960" y="4054912"/>
            <a:ext cx="226814" cy="15240"/>
          </a:xfrm>
          <a:prstGeom prst="roundRect">
            <a:avLst>
              <a:gd name="adj" fmla="val 111628"/>
            </a:avLst>
          </a:prstGeom>
          <a:solidFill>
            <a:srgbClr val="D3D1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4"/>
          <p:cNvSpPr/>
          <p:nvPr/>
        </p:nvSpPr>
        <p:spPr>
          <a:xfrm>
            <a:off x="7272695" y="4020026"/>
            <a:ext cx="85011" cy="85011"/>
          </a:xfrm>
          <a:prstGeom prst="roundRect">
            <a:avLst>
              <a:gd name="adj" fmla="val 537813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7768828" y="3973949"/>
            <a:ext cx="230838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Oct 21: Database Schema Finalized</a:t>
            </a:r>
            <a:endParaRPr lang="en-US" sz="1100" dirty="0"/>
          </a:p>
        </p:txBody>
      </p:sp>
      <p:sp>
        <p:nvSpPr>
          <p:cNvPr id="38" name="Shape 36"/>
          <p:cNvSpPr/>
          <p:nvPr/>
        </p:nvSpPr>
        <p:spPr>
          <a:xfrm>
            <a:off x="7103626" y="4641413"/>
            <a:ext cx="226814" cy="15240"/>
          </a:xfrm>
          <a:prstGeom prst="roundRect">
            <a:avLst>
              <a:gd name="adj" fmla="val 111628"/>
            </a:avLst>
          </a:prstGeom>
          <a:solidFill>
            <a:srgbClr val="D3D1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Shape 37"/>
          <p:cNvSpPr/>
          <p:nvPr/>
        </p:nvSpPr>
        <p:spPr>
          <a:xfrm>
            <a:off x="7272695" y="4606528"/>
            <a:ext cx="85011" cy="85011"/>
          </a:xfrm>
          <a:prstGeom prst="roundRect">
            <a:avLst>
              <a:gd name="adj" fmla="val 537813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4929188" y="4560451"/>
            <a:ext cx="193238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Oct 28: Basic GUI Completed</a:t>
            </a:r>
            <a:endParaRPr lang="en-US" sz="1100" dirty="0"/>
          </a:p>
        </p:txBody>
      </p:sp>
      <p:sp>
        <p:nvSpPr>
          <p:cNvPr id="41" name="Shape 39"/>
          <p:cNvSpPr/>
          <p:nvPr/>
        </p:nvSpPr>
        <p:spPr>
          <a:xfrm>
            <a:off x="7299960" y="5227915"/>
            <a:ext cx="226814" cy="15240"/>
          </a:xfrm>
          <a:prstGeom prst="roundRect">
            <a:avLst>
              <a:gd name="adj" fmla="val 111628"/>
            </a:avLst>
          </a:prstGeom>
          <a:solidFill>
            <a:srgbClr val="D3D1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Shape 40"/>
          <p:cNvSpPr/>
          <p:nvPr/>
        </p:nvSpPr>
        <p:spPr>
          <a:xfrm>
            <a:off x="7272695" y="5193030"/>
            <a:ext cx="85011" cy="85011"/>
          </a:xfrm>
          <a:prstGeom prst="roundRect">
            <a:avLst>
              <a:gd name="adj" fmla="val 537813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7768828" y="5146953"/>
            <a:ext cx="2194322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Nov 4: CRUD Operations Working</a:t>
            </a:r>
            <a:endParaRPr lang="en-US" sz="1100" dirty="0"/>
          </a:p>
        </p:txBody>
      </p:sp>
      <p:sp>
        <p:nvSpPr>
          <p:cNvPr id="44" name="Shape 42"/>
          <p:cNvSpPr/>
          <p:nvPr/>
        </p:nvSpPr>
        <p:spPr>
          <a:xfrm>
            <a:off x="7103626" y="5814417"/>
            <a:ext cx="226814" cy="15240"/>
          </a:xfrm>
          <a:prstGeom prst="roundRect">
            <a:avLst>
              <a:gd name="adj" fmla="val 111628"/>
            </a:avLst>
          </a:prstGeom>
          <a:solidFill>
            <a:srgbClr val="D3D1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Shape 43"/>
          <p:cNvSpPr/>
          <p:nvPr/>
        </p:nvSpPr>
        <p:spPr>
          <a:xfrm>
            <a:off x="7272695" y="5779532"/>
            <a:ext cx="85011" cy="85011"/>
          </a:xfrm>
          <a:prstGeom prst="roundRect">
            <a:avLst>
              <a:gd name="adj" fmla="val 537813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Text 44"/>
          <p:cNvSpPr/>
          <p:nvPr/>
        </p:nvSpPr>
        <p:spPr>
          <a:xfrm>
            <a:off x="4767382" y="5733455"/>
            <a:ext cx="2094190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Nov 11: Statistics Module Added</a:t>
            </a:r>
            <a:endParaRPr lang="en-US" sz="1100" dirty="0"/>
          </a:p>
        </p:txBody>
      </p:sp>
      <p:sp>
        <p:nvSpPr>
          <p:cNvPr id="47" name="Shape 45"/>
          <p:cNvSpPr/>
          <p:nvPr/>
        </p:nvSpPr>
        <p:spPr>
          <a:xfrm>
            <a:off x="7299960" y="6400919"/>
            <a:ext cx="226814" cy="15240"/>
          </a:xfrm>
          <a:prstGeom prst="roundRect">
            <a:avLst>
              <a:gd name="adj" fmla="val 111628"/>
            </a:avLst>
          </a:prstGeom>
          <a:solidFill>
            <a:srgbClr val="D3D1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Shape 46"/>
          <p:cNvSpPr/>
          <p:nvPr/>
        </p:nvSpPr>
        <p:spPr>
          <a:xfrm>
            <a:off x="7272695" y="6366034"/>
            <a:ext cx="85011" cy="85011"/>
          </a:xfrm>
          <a:prstGeom prst="roundRect">
            <a:avLst>
              <a:gd name="adj" fmla="val 537813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7768828" y="6319957"/>
            <a:ext cx="237422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Nov 18: Profile System Implemented</a:t>
            </a:r>
            <a:endParaRPr lang="en-US" sz="1100" dirty="0"/>
          </a:p>
        </p:txBody>
      </p:sp>
      <p:sp>
        <p:nvSpPr>
          <p:cNvPr id="50" name="Shape 48"/>
          <p:cNvSpPr/>
          <p:nvPr/>
        </p:nvSpPr>
        <p:spPr>
          <a:xfrm>
            <a:off x="7103626" y="6987421"/>
            <a:ext cx="226814" cy="15240"/>
          </a:xfrm>
          <a:prstGeom prst="roundRect">
            <a:avLst>
              <a:gd name="adj" fmla="val 111628"/>
            </a:avLst>
          </a:prstGeom>
          <a:solidFill>
            <a:srgbClr val="D3D1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1" name="Shape 49"/>
          <p:cNvSpPr/>
          <p:nvPr/>
        </p:nvSpPr>
        <p:spPr>
          <a:xfrm>
            <a:off x="7272695" y="6952536"/>
            <a:ext cx="85011" cy="85011"/>
          </a:xfrm>
          <a:prstGeom prst="roundRect">
            <a:avLst>
              <a:gd name="adj" fmla="val 537813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Text 50"/>
          <p:cNvSpPr/>
          <p:nvPr/>
        </p:nvSpPr>
        <p:spPr>
          <a:xfrm>
            <a:off x="5052536" y="6906458"/>
            <a:ext cx="1809036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Nov 25: Testing &amp; Bug Fixes</a:t>
            </a:r>
            <a:endParaRPr lang="en-US" sz="1100" dirty="0"/>
          </a:p>
        </p:txBody>
      </p:sp>
      <p:sp>
        <p:nvSpPr>
          <p:cNvPr id="53" name="Shape 51"/>
          <p:cNvSpPr/>
          <p:nvPr/>
        </p:nvSpPr>
        <p:spPr>
          <a:xfrm>
            <a:off x="7299960" y="7573923"/>
            <a:ext cx="226814" cy="15240"/>
          </a:xfrm>
          <a:prstGeom prst="roundRect">
            <a:avLst>
              <a:gd name="adj" fmla="val 111628"/>
            </a:avLst>
          </a:prstGeom>
          <a:solidFill>
            <a:srgbClr val="D3D1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4" name="Shape 52"/>
          <p:cNvSpPr/>
          <p:nvPr/>
        </p:nvSpPr>
        <p:spPr>
          <a:xfrm>
            <a:off x="7272695" y="7539038"/>
            <a:ext cx="85011" cy="85011"/>
          </a:xfrm>
          <a:prstGeom prst="roundRect">
            <a:avLst>
              <a:gd name="adj" fmla="val 537813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5" name="Text 53"/>
          <p:cNvSpPr/>
          <p:nvPr/>
        </p:nvSpPr>
        <p:spPr>
          <a:xfrm>
            <a:off x="7768828" y="7492960"/>
            <a:ext cx="209823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Dec 5: Final Presentation Ready</a:t>
            </a:r>
            <a:endParaRPr lang="en-US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6. Features Overview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396835" y="772755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✨</a:t>
            </a:r>
            <a:r>
              <a:rPr lang="en-US" sz="1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Core Features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396835" y="1155422"/>
            <a:ext cx="4536638" cy="2212300"/>
          </a:xfrm>
          <a:prstGeom prst="roundRect">
            <a:avLst>
              <a:gd name="adj" fmla="val 769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510183" y="1268770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3766" y="1362353"/>
            <a:ext cx="152995" cy="15299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10183" y="1722279"/>
            <a:ext cx="144589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Student Management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510183" y="1967428"/>
            <a:ext cx="430994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➕</a:t>
            </a: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Add new students with validation</a:t>
            </a:r>
            <a:endParaRPr lang="en-US" sz="850" dirty="0"/>
          </a:p>
        </p:txBody>
      </p:sp>
      <p:sp>
        <p:nvSpPr>
          <p:cNvPr id="9" name="Text 6"/>
          <p:cNvSpPr/>
          <p:nvPr/>
        </p:nvSpPr>
        <p:spPr>
          <a:xfrm>
            <a:off x="510183" y="2188528"/>
            <a:ext cx="430994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✏️</a:t>
            </a: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Update existing records</a:t>
            </a:r>
            <a:endParaRPr lang="en-US" sz="850" dirty="0"/>
          </a:p>
        </p:txBody>
      </p:sp>
      <p:sp>
        <p:nvSpPr>
          <p:cNvPr id="10" name="Text 7"/>
          <p:cNvSpPr/>
          <p:nvPr/>
        </p:nvSpPr>
        <p:spPr>
          <a:xfrm>
            <a:off x="510183" y="2409627"/>
            <a:ext cx="430994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🗑️</a:t>
            </a: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Delete student records</a:t>
            </a:r>
            <a:endParaRPr lang="en-US" sz="850" dirty="0"/>
          </a:p>
        </p:txBody>
      </p:sp>
      <p:sp>
        <p:nvSpPr>
          <p:cNvPr id="11" name="Text 8"/>
          <p:cNvSpPr/>
          <p:nvPr/>
        </p:nvSpPr>
        <p:spPr>
          <a:xfrm>
            <a:off x="510183" y="2630726"/>
            <a:ext cx="430994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🔍</a:t>
            </a: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Search by ID or name</a:t>
            </a:r>
            <a:endParaRPr lang="en-US" sz="850" dirty="0"/>
          </a:p>
        </p:txBody>
      </p:sp>
      <p:sp>
        <p:nvSpPr>
          <p:cNvPr id="12" name="Text 9"/>
          <p:cNvSpPr/>
          <p:nvPr/>
        </p:nvSpPr>
        <p:spPr>
          <a:xfrm>
            <a:off x="510183" y="2851825"/>
            <a:ext cx="430994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📊</a:t>
            </a: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Sort by multiple criteria</a:t>
            </a:r>
            <a:endParaRPr lang="en-US" sz="850" dirty="0"/>
          </a:p>
        </p:txBody>
      </p:sp>
      <p:sp>
        <p:nvSpPr>
          <p:cNvPr id="13" name="Shape 10"/>
          <p:cNvSpPr/>
          <p:nvPr/>
        </p:nvSpPr>
        <p:spPr>
          <a:xfrm>
            <a:off x="5046821" y="1155422"/>
            <a:ext cx="4536638" cy="2212300"/>
          </a:xfrm>
          <a:prstGeom prst="roundRect">
            <a:avLst>
              <a:gd name="adj" fmla="val 769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5160169" y="1268770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53752" y="1362353"/>
            <a:ext cx="152995" cy="152995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5160169" y="172227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Grade Calculation</a:t>
            </a:r>
            <a:endParaRPr lang="en-US" sz="1100" dirty="0"/>
          </a:p>
        </p:txBody>
      </p:sp>
      <p:sp>
        <p:nvSpPr>
          <p:cNvPr id="17" name="Text 13"/>
          <p:cNvSpPr/>
          <p:nvPr/>
        </p:nvSpPr>
        <p:spPr>
          <a:xfrm>
            <a:off x="5160169" y="1967428"/>
            <a:ext cx="430994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📝</a:t>
            </a: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Five subjects: English, Math, Science, History, ICT</a:t>
            </a:r>
            <a:endParaRPr lang="en-US" sz="850" dirty="0"/>
          </a:p>
        </p:txBody>
      </p:sp>
      <p:sp>
        <p:nvSpPr>
          <p:cNvPr id="18" name="Text 14"/>
          <p:cNvSpPr/>
          <p:nvPr/>
        </p:nvSpPr>
        <p:spPr>
          <a:xfrm>
            <a:off x="5160169" y="2188528"/>
            <a:ext cx="430994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🔢</a:t>
            </a: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Automatic total calculation (0-500)</a:t>
            </a:r>
            <a:endParaRPr lang="en-US" sz="850" dirty="0"/>
          </a:p>
        </p:txBody>
      </p:sp>
      <p:sp>
        <p:nvSpPr>
          <p:cNvPr id="19" name="Text 15"/>
          <p:cNvSpPr/>
          <p:nvPr/>
        </p:nvSpPr>
        <p:spPr>
          <a:xfrm>
            <a:off x="5160169" y="2409627"/>
            <a:ext cx="430994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📈</a:t>
            </a: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Automatic average calculation (0-100)</a:t>
            </a:r>
            <a:endParaRPr lang="en-US" sz="850" dirty="0"/>
          </a:p>
        </p:txBody>
      </p:sp>
      <p:sp>
        <p:nvSpPr>
          <p:cNvPr id="20" name="Text 16"/>
          <p:cNvSpPr/>
          <p:nvPr/>
        </p:nvSpPr>
        <p:spPr>
          <a:xfrm>
            <a:off x="5160169" y="2630726"/>
            <a:ext cx="430994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🎯</a:t>
            </a: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Letter grade assignment (A, B, C, D, F)</a:t>
            </a:r>
            <a:endParaRPr lang="en-US" sz="850" dirty="0"/>
          </a:p>
        </p:txBody>
      </p:sp>
      <p:sp>
        <p:nvSpPr>
          <p:cNvPr id="21" name="Text 17"/>
          <p:cNvSpPr/>
          <p:nvPr/>
        </p:nvSpPr>
        <p:spPr>
          <a:xfrm>
            <a:off x="5160169" y="2851825"/>
            <a:ext cx="430994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Mark validation (0-100 range)</a:t>
            </a:r>
            <a:endParaRPr lang="en-US" sz="850" dirty="0"/>
          </a:p>
        </p:txBody>
      </p:sp>
      <p:sp>
        <p:nvSpPr>
          <p:cNvPr id="22" name="Shape 18"/>
          <p:cNvSpPr/>
          <p:nvPr/>
        </p:nvSpPr>
        <p:spPr>
          <a:xfrm>
            <a:off x="9696807" y="1155422"/>
            <a:ext cx="4536638" cy="2212300"/>
          </a:xfrm>
          <a:prstGeom prst="roundRect">
            <a:avLst>
              <a:gd name="adj" fmla="val 769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19"/>
          <p:cNvSpPr/>
          <p:nvPr/>
        </p:nvSpPr>
        <p:spPr>
          <a:xfrm>
            <a:off x="9810155" y="1268770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03738" y="1362353"/>
            <a:ext cx="152995" cy="152995"/>
          </a:xfrm>
          <a:prstGeom prst="rect">
            <a:avLst/>
          </a:prstGeom>
        </p:spPr>
      </p:pic>
      <p:sp>
        <p:nvSpPr>
          <p:cNvPr id="25" name="Text 20"/>
          <p:cNvSpPr/>
          <p:nvPr/>
        </p:nvSpPr>
        <p:spPr>
          <a:xfrm>
            <a:off x="9810155" y="172227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Statistical Analysis</a:t>
            </a:r>
            <a:endParaRPr lang="en-US" sz="1100" dirty="0"/>
          </a:p>
        </p:txBody>
      </p:sp>
      <p:sp>
        <p:nvSpPr>
          <p:cNvPr id="26" name="Text 21"/>
          <p:cNvSpPr/>
          <p:nvPr/>
        </p:nvSpPr>
        <p:spPr>
          <a:xfrm>
            <a:off x="9810155" y="1967428"/>
            <a:ext cx="430994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📊</a:t>
            </a: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Class average calculation</a:t>
            </a:r>
            <a:endParaRPr lang="en-US" sz="850" dirty="0"/>
          </a:p>
        </p:txBody>
      </p:sp>
      <p:sp>
        <p:nvSpPr>
          <p:cNvPr id="27" name="Text 22"/>
          <p:cNvSpPr/>
          <p:nvPr/>
        </p:nvSpPr>
        <p:spPr>
          <a:xfrm>
            <a:off x="9810155" y="2188528"/>
            <a:ext cx="430994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🏆</a:t>
            </a: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Top performers identification</a:t>
            </a:r>
            <a:endParaRPr lang="en-US" sz="850" dirty="0"/>
          </a:p>
        </p:txBody>
      </p:sp>
      <p:sp>
        <p:nvSpPr>
          <p:cNvPr id="28" name="Text 23"/>
          <p:cNvSpPr/>
          <p:nvPr/>
        </p:nvSpPr>
        <p:spPr>
          <a:xfrm>
            <a:off x="9810155" y="2409627"/>
            <a:ext cx="430994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📉</a:t>
            </a: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Bottom performers identification</a:t>
            </a:r>
            <a:endParaRPr lang="en-US" sz="850" dirty="0"/>
          </a:p>
        </p:txBody>
      </p:sp>
      <p:sp>
        <p:nvSpPr>
          <p:cNvPr id="29" name="Text 24"/>
          <p:cNvSpPr/>
          <p:nvPr/>
        </p:nvSpPr>
        <p:spPr>
          <a:xfrm>
            <a:off x="9810155" y="2630726"/>
            <a:ext cx="430994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📈</a:t>
            </a: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Grade distribution (A, B, C, D, F counts)</a:t>
            </a:r>
            <a:endParaRPr lang="en-US" sz="850" dirty="0"/>
          </a:p>
        </p:txBody>
      </p:sp>
      <p:sp>
        <p:nvSpPr>
          <p:cNvPr id="30" name="Text 25"/>
          <p:cNvSpPr/>
          <p:nvPr/>
        </p:nvSpPr>
        <p:spPr>
          <a:xfrm>
            <a:off x="9810155" y="2851825"/>
            <a:ext cx="430994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📚</a:t>
            </a: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Subject-wise averages</a:t>
            </a:r>
            <a:endParaRPr lang="en-US" sz="850" dirty="0"/>
          </a:p>
        </p:txBody>
      </p:sp>
      <p:sp>
        <p:nvSpPr>
          <p:cNvPr id="31" name="Text 26"/>
          <p:cNvSpPr/>
          <p:nvPr/>
        </p:nvSpPr>
        <p:spPr>
          <a:xfrm>
            <a:off x="9810155" y="3072924"/>
            <a:ext cx="430994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✓ Pass rate percentage</a:t>
            </a:r>
            <a:endParaRPr lang="en-US" sz="850" dirty="0"/>
          </a:p>
        </p:txBody>
      </p:sp>
      <p:sp>
        <p:nvSpPr>
          <p:cNvPr id="32" name="Shape 27"/>
          <p:cNvSpPr/>
          <p:nvPr/>
        </p:nvSpPr>
        <p:spPr>
          <a:xfrm>
            <a:off x="396835" y="3481070"/>
            <a:ext cx="6861572" cy="2433399"/>
          </a:xfrm>
          <a:prstGeom prst="roundRect">
            <a:avLst>
              <a:gd name="adj" fmla="val 699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28"/>
          <p:cNvSpPr/>
          <p:nvPr/>
        </p:nvSpPr>
        <p:spPr>
          <a:xfrm>
            <a:off x="510183" y="3594418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4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3766" y="3688001"/>
            <a:ext cx="152995" cy="152995"/>
          </a:xfrm>
          <a:prstGeom prst="rect">
            <a:avLst/>
          </a:prstGeom>
        </p:spPr>
      </p:pic>
      <p:sp>
        <p:nvSpPr>
          <p:cNvPr id="35" name="Text 29"/>
          <p:cNvSpPr/>
          <p:nvPr/>
        </p:nvSpPr>
        <p:spPr>
          <a:xfrm>
            <a:off x="510183" y="4047927"/>
            <a:ext cx="187892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Student Profiles (Advanced)</a:t>
            </a:r>
            <a:endParaRPr lang="en-US" sz="1100" dirty="0"/>
          </a:p>
        </p:txBody>
      </p:sp>
      <p:sp>
        <p:nvSpPr>
          <p:cNvPr id="36" name="Text 30"/>
          <p:cNvSpPr/>
          <p:nvPr/>
        </p:nvSpPr>
        <p:spPr>
          <a:xfrm>
            <a:off x="510183" y="4293076"/>
            <a:ext cx="663487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📷</a:t>
            </a: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Profile photo support (200x200 display)</a:t>
            </a:r>
            <a:endParaRPr lang="en-US" sz="850" dirty="0"/>
          </a:p>
        </p:txBody>
      </p:sp>
      <p:sp>
        <p:nvSpPr>
          <p:cNvPr id="37" name="Text 31"/>
          <p:cNvSpPr/>
          <p:nvPr/>
        </p:nvSpPr>
        <p:spPr>
          <a:xfrm>
            <a:off x="510183" y="4514175"/>
            <a:ext cx="663487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👤</a:t>
            </a: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Personal information (21 fields)</a:t>
            </a:r>
            <a:endParaRPr lang="en-US" sz="850" dirty="0"/>
          </a:p>
        </p:txBody>
      </p:sp>
      <p:sp>
        <p:nvSpPr>
          <p:cNvPr id="38" name="Text 32"/>
          <p:cNvSpPr/>
          <p:nvPr/>
        </p:nvSpPr>
        <p:spPr>
          <a:xfrm>
            <a:off x="510183" y="4735274"/>
            <a:ext cx="663487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🎓</a:t>
            </a: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Academic details</a:t>
            </a:r>
            <a:endParaRPr lang="en-US" sz="850" dirty="0"/>
          </a:p>
        </p:txBody>
      </p:sp>
      <p:sp>
        <p:nvSpPr>
          <p:cNvPr id="39" name="Text 33"/>
          <p:cNvSpPr/>
          <p:nvPr/>
        </p:nvSpPr>
        <p:spPr>
          <a:xfrm>
            <a:off x="510183" y="4956373"/>
            <a:ext cx="663487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👨‍👩‍👧</a:t>
            </a: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Parent information</a:t>
            </a:r>
            <a:endParaRPr lang="en-US" sz="850" dirty="0"/>
          </a:p>
        </p:txBody>
      </p:sp>
      <p:sp>
        <p:nvSpPr>
          <p:cNvPr id="40" name="Text 34"/>
          <p:cNvSpPr/>
          <p:nvPr/>
        </p:nvSpPr>
        <p:spPr>
          <a:xfrm>
            <a:off x="510183" y="5177473"/>
            <a:ext cx="663487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📞</a:t>
            </a: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Emergency contacts</a:t>
            </a:r>
            <a:endParaRPr lang="en-US" sz="850" dirty="0"/>
          </a:p>
        </p:txBody>
      </p:sp>
      <p:sp>
        <p:nvSpPr>
          <p:cNvPr id="41" name="Text 35"/>
          <p:cNvSpPr/>
          <p:nvPr/>
        </p:nvSpPr>
        <p:spPr>
          <a:xfrm>
            <a:off x="510183" y="5398572"/>
            <a:ext cx="663487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🖼️</a:t>
            </a: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Fullscreen view (F11)</a:t>
            </a:r>
            <a:endParaRPr lang="en-US" sz="850" dirty="0"/>
          </a:p>
        </p:txBody>
      </p:sp>
      <p:sp>
        <p:nvSpPr>
          <p:cNvPr id="42" name="Text 36"/>
          <p:cNvSpPr/>
          <p:nvPr/>
        </p:nvSpPr>
        <p:spPr>
          <a:xfrm>
            <a:off x="510183" y="5619671"/>
            <a:ext cx="663487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📱</a:t>
            </a: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Responsive card-based layout</a:t>
            </a:r>
            <a:endParaRPr lang="en-US" sz="850" dirty="0"/>
          </a:p>
        </p:txBody>
      </p:sp>
      <p:sp>
        <p:nvSpPr>
          <p:cNvPr id="43" name="Shape 37"/>
          <p:cNvSpPr/>
          <p:nvPr/>
        </p:nvSpPr>
        <p:spPr>
          <a:xfrm>
            <a:off x="7371755" y="3481070"/>
            <a:ext cx="6861691" cy="2433399"/>
          </a:xfrm>
          <a:prstGeom prst="roundRect">
            <a:avLst>
              <a:gd name="adj" fmla="val 699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Shape 38"/>
          <p:cNvSpPr/>
          <p:nvPr/>
        </p:nvSpPr>
        <p:spPr>
          <a:xfrm>
            <a:off x="7485102" y="3594418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78685" y="3688001"/>
            <a:ext cx="152995" cy="152995"/>
          </a:xfrm>
          <a:prstGeom prst="rect">
            <a:avLst/>
          </a:prstGeom>
        </p:spPr>
      </p:pic>
      <p:sp>
        <p:nvSpPr>
          <p:cNvPr id="46" name="Text 39"/>
          <p:cNvSpPr/>
          <p:nvPr/>
        </p:nvSpPr>
        <p:spPr>
          <a:xfrm>
            <a:off x="7485102" y="404792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Management</a:t>
            </a:r>
            <a:endParaRPr lang="en-US" sz="1100" dirty="0"/>
          </a:p>
        </p:txBody>
      </p:sp>
      <p:sp>
        <p:nvSpPr>
          <p:cNvPr id="47" name="Text 40"/>
          <p:cNvSpPr/>
          <p:nvPr/>
        </p:nvSpPr>
        <p:spPr>
          <a:xfrm>
            <a:off x="7485102" y="4293076"/>
            <a:ext cx="66349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💾</a:t>
            </a: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MySQL database persistence</a:t>
            </a:r>
            <a:endParaRPr lang="en-US" sz="850" dirty="0"/>
          </a:p>
        </p:txBody>
      </p:sp>
      <p:sp>
        <p:nvSpPr>
          <p:cNvPr id="48" name="Text 41"/>
          <p:cNvSpPr/>
          <p:nvPr/>
        </p:nvSpPr>
        <p:spPr>
          <a:xfrm>
            <a:off x="7485102" y="4514175"/>
            <a:ext cx="66349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📥</a:t>
            </a: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Import from JSON</a:t>
            </a:r>
            <a:endParaRPr lang="en-US" sz="850" dirty="0"/>
          </a:p>
        </p:txBody>
      </p:sp>
      <p:sp>
        <p:nvSpPr>
          <p:cNvPr id="49" name="Text 42"/>
          <p:cNvSpPr/>
          <p:nvPr/>
        </p:nvSpPr>
        <p:spPr>
          <a:xfrm>
            <a:off x="7485102" y="4735274"/>
            <a:ext cx="66349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📥</a:t>
            </a: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Import from CSV</a:t>
            </a:r>
            <a:endParaRPr lang="en-US" sz="850" dirty="0"/>
          </a:p>
        </p:txBody>
      </p:sp>
      <p:sp>
        <p:nvSpPr>
          <p:cNvPr id="50" name="Text 43"/>
          <p:cNvSpPr/>
          <p:nvPr/>
        </p:nvSpPr>
        <p:spPr>
          <a:xfrm>
            <a:off x="7485102" y="4956373"/>
            <a:ext cx="66349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📤</a:t>
            </a: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Export to CSV</a:t>
            </a:r>
            <a:endParaRPr lang="en-US" sz="850" dirty="0"/>
          </a:p>
        </p:txBody>
      </p:sp>
      <p:sp>
        <p:nvSpPr>
          <p:cNvPr id="51" name="Text 44"/>
          <p:cNvSpPr/>
          <p:nvPr/>
        </p:nvSpPr>
        <p:spPr>
          <a:xfrm>
            <a:off x="7485102" y="5177473"/>
            <a:ext cx="66349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🔄</a:t>
            </a: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Automatic save on changes</a:t>
            </a:r>
            <a:endParaRPr lang="en-US" sz="850" dirty="0"/>
          </a:p>
        </p:txBody>
      </p:sp>
      <p:sp>
        <p:nvSpPr>
          <p:cNvPr id="52" name="Text 45"/>
          <p:cNvSpPr/>
          <p:nvPr/>
        </p:nvSpPr>
        <p:spPr>
          <a:xfrm>
            <a:off x="7485102" y="5398572"/>
            <a:ext cx="66349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Data validation and error handling</a:t>
            </a:r>
            <a:endParaRPr lang="en-US" sz="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0312" y="463868"/>
            <a:ext cx="3373755" cy="421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7. Project Structure</a:t>
            </a:r>
            <a:endParaRPr lang="en-US" sz="2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12" y="1222891"/>
            <a:ext cx="11347688" cy="619007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90312" y="8749308"/>
            <a:ext cx="13449776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1519</TotalTime>
  <Words>2202</Words>
  <Application>Microsoft Office PowerPoint</Application>
  <PresentationFormat>Custom</PresentationFormat>
  <Paragraphs>395</Paragraphs>
  <Slides>22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Inter</vt:lpstr>
      <vt:lpstr>DM Sans Medium</vt:lpstr>
      <vt:lpstr>DM Sans Light</vt:lpstr>
      <vt:lpstr>Consolas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Shawkat Hossain Maruf</cp:lastModifiedBy>
  <cp:revision>4</cp:revision>
  <dcterms:created xsi:type="dcterms:W3CDTF">2025-11-28T03:52:46Z</dcterms:created>
  <dcterms:modified xsi:type="dcterms:W3CDTF">2025-12-01T07:14:13Z</dcterms:modified>
</cp:coreProperties>
</file>